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15_0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573" r:id="rId3"/>
    <p:sldId id="259" r:id="rId4"/>
    <p:sldId id="1160" r:id="rId5"/>
    <p:sldId id="261" r:id="rId6"/>
    <p:sldId id="281" r:id="rId7"/>
    <p:sldId id="262" r:id="rId8"/>
    <p:sldId id="1161" r:id="rId9"/>
    <p:sldId id="1162" r:id="rId10"/>
    <p:sldId id="325" r:id="rId11"/>
    <p:sldId id="265" r:id="rId12"/>
    <p:sldId id="266" r:id="rId13"/>
    <p:sldId id="288" r:id="rId14"/>
    <p:sldId id="551" r:id="rId15"/>
    <p:sldId id="1166" r:id="rId16"/>
    <p:sldId id="1167" r:id="rId17"/>
    <p:sldId id="277" r:id="rId18"/>
    <p:sldId id="1169" r:id="rId19"/>
    <p:sldId id="1186" r:id="rId20"/>
    <p:sldId id="302" r:id="rId21"/>
    <p:sldId id="303" r:id="rId22"/>
    <p:sldId id="304" r:id="rId23"/>
    <p:sldId id="1170" r:id="rId24"/>
    <p:sldId id="1173" r:id="rId25"/>
    <p:sldId id="1174" r:id="rId26"/>
    <p:sldId id="1171" r:id="rId27"/>
    <p:sldId id="1177" r:id="rId28"/>
    <p:sldId id="1175" r:id="rId29"/>
    <p:sldId id="1178" r:id="rId30"/>
    <p:sldId id="1180" r:id="rId31"/>
    <p:sldId id="278" r:id="rId32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86418E-FA6A-6A14-CA0D-D50A28BAB05B}" name="Morales, Abdon" initials="" userId="S::abdonmorales@my.utexas.edu::b8e72fca-89fa-40b2-95f0-bdb26e6d8c1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rk Mateer" initials="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74D82-2637-A14E-959B-A01692A4ED5D}" v="378" dt="2024-01-25T17:35:58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7953" autoAdjust="0"/>
  </p:normalViewPr>
  <p:slideViewPr>
    <p:cSldViewPr>
      <p:cViewPr varScale="1">
        <p:scale>
          <a:sx n="109" d="100"/>
          <a:sy n="109" d="100"/>
        </p:scale>
        <p:origin x="19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les, Abdon" userId="b8e72fca-89fa-40b2-95f0-bdb26e6d8c1d" providerId="ADAL" clId="{F4374D82-2637-A14E-959B-A01692A4ED5D}"/>
    <pc:docChg chg="modSld">
      <pc:chgData name="Morales, Abdon" userId="b8e72fca-89fa-40b2-95f0-bdb26e6d8c1d" providerId="ADAL" clId="{F4374D82-2637-A14E-959B-A01692A4ED5D}" dt="2024-01-25T17:35:58.461" v="519" actId="20577"/>
      <pc:docMkLst>
        <pc:docMk/>
      </pc:docMkLst>
      <pc:sldChg chg="modSp mod">
        <pc:chgData name="Morales, Abdon" userId="b8e72fca-89fa-40b2-95f0-bdb26e6d8c1d" providerId="ADAL" clId="{F4374D82-2637-A14E-959B-A01692A4ED5D}" dt="2024-01-23T17:35:55.605" v="138" actId="20577"/>
        <pc:sldMkLst>
          <pc:docMk/>
          <pc:sldMk cId="419573420" sldId="262"/>
        </pc:sldMkLst>
        <pc:spChg chg="mod">
          <ac:chgData name="Morales, Abdon" userId="b8e72fca-89fa-40b2-95f0-bdb26e6d8c1d" providerId="ADAL" clId="{F4374D82-2637-A14E-959B-A01692A4ED5D}" dt="2024-01-23T17:35:55.605" v="138" actId="20577"/>
          <ac:spMkLst>
            <pc:docMk/>
            <pc:sldMk cId="419573420" sldId="262"/>
            <ac:spMk id="19458" creationId="{00000000-0000-0000-0000-000000000000}"/>
          </ac:spMkLst>
        </pc:spChg>
      </pc:sldChg>
      <pc:sldChg chg="modSp">
        <pc:chgData name="Morales, Abdon" userId="b8e72fca-89fa-40b2-95f0-bdb26e6d8c1d" providerId="ADAL" clId="{F4374D82-2637-A14E-959B-A01692A4ED5D}" dt="2024-01-23T17:45:11.688" v="227" actId="1076"/>
        <pc:sldMkLst>
          <pc:docMk/>
          <pc:sldMk cId="3696605832" sldId="265"/>
        </pc:sldMkLst>
        <pc:spChg chg="mod">
          <ac:chgData name="Morales, Abdon" userId="b8e72fca-89fa-40b2-95f0-bdb26e6d8c1d" providerId="ADAL" clId="{F4374D82-2637-A14E-959B-A01692A4ED5D}" dt="2024-01-23T17:45:03.964" v="226" actId="20577"/>
          <ac:spMkLst>
            <pc:docMk/>
            <pc:sldMk cId="3696605832" sldId="265"/>
            <ac:spMk id="22530" creationId="{00000000-0000-0000-0000-000000000000}"/>
          </ac:spMkLst>
        </pc:spChg>
        <pc:picChg chg="mod">
          <ac:chgData name="Morales, Abdon" userId="b8e72fca-89fa-40b2-95f0-bdb26e6d8c1d" providerId="ADAL" clId="{F4374D82-2637-A14E-959B-A01692A4ED5D}" dt="2024-01-23T17:45:11.688" v="227" actId="1076"/>
          <ac:picMkLst>
            <pc:docMk/>
            <pc:sldMk cId="3696605832" sldId="265"/>
            <ac:picMk id="6" creationId="{5DFFB434-8473-4C1A-8C93-B8490F795A19}"/>
          </ac:picMkLst>
        </pc:picChg>
      </pc:sldChg>
      <pc:sldChg chg="modSp">
        <pc:chgData name="Morales, Abdon" userId="b8e72fca-89fa-40b2-95f0-bdb26e6d8c1d" providerId="ADAL" clId="{F4374D82-2637-A14E-959B-A01692A4ED5D}" dt="2024-01-23T17:48:46.543" v="270" actId="20577"/>
        <pc:sldMkLst>
          <pc:docMk/>
          <pc:sldMk cId="2841925106" sldId="266"/>
        </pc:sldMkLst>
        <pc:spChg chg="mod">
          <ac:chgData name="Morales, Abdon" userId="b8e72fca-89fa-40b2-95f0-bdb26e6d8c1d" providerId="ADAL" clId="{F4374D82-2637-A14E-959B-A01692A4ED5D}" dt="2024-01-23T17:48:46.543" v="270" actId="20577"/>
          <ac:spMkLst>
            <pc:docMk/>
            <pc:sldMk cId="2841925106" sldId="266"/>
            <ac:spMk id="23554" creationId="{00000000-0000-0000-0000-000000000000}"/>
          </ac:spMkLst>
        </pc:spChg>
      </pc:sldChg>
      <pc:sldChg chg="addCm">
        <pc:chgData name="Morales, Abdon" userId="b8e72fca-89fa-40b2-95f0-bdb26e6d8c1d" providerId="ADAL" clId="{F4374D82-2637-A14E-959B-A01692A4ED5D}" dt="2024-01-23T18:14:06.302" v="271"/>
        <pc:sldMkLst>
          <pc:docMk/>
          <pc:sldMk cId="0" sldId="2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orales, Abdon" userId="b8e72fca-89fa-40b2-95f0-bdb26e6d8c1d" providerId="ADAL" clId="{F4374D82-2637-A14E-959B-A01692A4ED5D}" dt="2024-01-23T18:14:06.302" v="271"/>
              <pc2:cmMkLst xmlns:pc2="http://schemas.microsoft.com/office/powerpoint/2019/9/main/command">
                <pc:docMk/>
                <pc:sldMk cId="0" sldId="277"/>
                <pc2:cmMk id="{9E9E5600-36F1-6E4D-B2F3-82C3650E2526}"/>
              </pc2:cmMkLst>
            </pc226:cmChg>
          </p:ext>
        </pc:extLst>
      </pc:sldChg>
      <pc:sldChg chg="modSp mod">
        <pc:chgData name="Morales, Abdon" userId="b8e72fca-89fa-40b2-95f0-bdb26e6d8c1d" providerId="ADAL" clId="{F4374D82-2637-A14E-959B-A01692A4ED5D}" dt="2024-01-23T17:33:42.248" v="66" actId="20577"/>
        <pc:sldMkLst>
          <pc:docMk/>
          <pc:sldMk cId="3391799234" sldId="281"/>
        </pc:sldMkLst>
        <pc:spChg chg="mod">
          <ac:chgData name="Morales, Abdon" userId="b8e72fca-89fa-40b2-95f0-bdb26e6d8c1d" providerId="ADAL" clId="{F4374D82-2637-A14E-959B-A01692A4ED5D}" dt="2024-01-23T17:33:42.248" v="66" actId="20577"/>
          <ac:spMkLst>
            <pc:docMk/>
            <pc:sldMk cId="3391799234" sldId="281"/>
            <ac:spMk id="18434" creationId="{00000000-0000-0000-0000-000000000000}"/>
          </ac:spMkLst>
        </pc:spChg>
      </pc:sldChg>
      <pc:sldChg chg="modSp">
        <pc:chgData name="Morales, Abdon" userId="b8e72fca-89fa-40b2-95f0-bdb26e6d8c1d" providerId="ADAL" clId="{F4374D82-2637-A14E-959B-A01692A4ED5D}" dt="2024-01-25T17:09:33.067" v="412" actId="20577"/>
        <pc:sldMkLst>
          <pc:docMk/>
          <pc:sldMk cId="3067720370" sldId="302"/>
        </pc:sldMkLst>
        <pc:spChg chg="mod">
          <ac:chgData name="Morales, Abdon" userId="b8e72fca-89fa-40b2-95f0-bdb26e6d8c1d" providerId="ADAL" clId="{F4374D82-2637-A14E-959B-A01692A4ED5D}" dt="2024-01-25T17:09:33.067" v="412" actId="20577"/>
          <ac:spMkLst>
            <pc:docMk/>
            <pc:sldMk cId="3067720370" sldId="302"/>
            <ac:spMk id="3" creationId="{00000000-0000-0000-0000-000000000000}"/>
          </ac:spMkLst>
        </pc:spChg>
      </pc:sldChg>
      <pc:sldChg chg="addSp delSp modSp mod modAnim">
        <pc:chgData name="Morales, Abdon" userId="b8e72fca-89fa-40b2-95f0-bdb26e6d8c1d" providerId="ADAL" clId="{F4374D82-2637-A14E-959B-A01692A4ED5D}" dt="2024-01-25T17:11:55.783" v="475"/>
        <pc:sldMkLst>
          <pc:docMk/>
          <pc:sldMk cId="4141525740" sldId="303"/>
        </pc:sldMkLst>
        <pc:spChg chg="mod">
          <ac:chgData name="Morales, Abdon" userId="b8e72fca-89fa-40b2-95f0-bdb26e6d8c1d" providerId="ADAL" clId="{F4374D82-2637-A14E-959B-A01692A4ED5D}" dt="2024-01-25T17:11:52.529" v="473" actId="20577"/>
          <ac:spMkLst>
            <pc:docMk/>
            <pc:sldMk cId="4141525740" sldId="303"/>
            <ac:spMk id="3" creationId="{00000000-0000-0000-0000-000000000000}"/>
          </ac:spMkLst>
        </pc:spChg>
        <pc:spChg chg="add del mod">
          <ac:chgData name="Morales, Abdon" userId="b8e72fca-89fa-40b2-95f0-bdb26e6d8c1d" providerId="ADAL" clId="{F4374D82-2637-A14E-959B-A01692A4ED5D}" dt="2024-01-25T17:11:55.783" v="475"/>
          <ac:spMkLst>
            <pc:docMk/>
            <pc:sldMk cId="4141525740" sldId="303"/>
            <ac:spMk id="6" creationId="{0D2E4539-6787-2BDE-E097-509A790C09F0}"/>
          </ac:spMkLst>
        </pc:spChg>
      </pc:sldChg>
      <pc:sldChg chg="modSp">
        <pc:chgData name="Morales, Abdon" userId="b8e72fca-89fa-40b2-95f0-bdb26e6d8c1d" providerId="ADAL" clId="{F4374D82-2637-A14E-959B-A01692A4ED5D}" dt="2024-01-25T17:12:13.267" v="489" actId="20577"/>
        <pc:sldMkLst>
          <pc:docMk/>
          <pc:sldMk cId="3337100999" sldId="304"/>
        </pc:sldMkLst>
        <pc:spChg chg="mod">
          <ac:chgData name="Morales, Abdon" userId="b8e72fca-89fa-40b2-95f0-bdb26e6d8c1d" providerId="ADAL" clId="{F4374D82-2637-A14E-959B-A01692A4ED5D}" dt="2024-01-25T17:12:13.267" v="489" actId="20577"/>
          <ac:spMkLst>
            <pc:docMk/>
            <pc:sldMk cId="3337100999" sldId="304"/>
            <ac:spMk id="3" creationId="{00000000-0000-0000-0000-000000000000}"/>
          </ac:spMkLst>
        </pc:spChg>
      </pc:sldChg>
      <pc:sldChg chg="modSp">
        <pc:chgData name="Morales, Abdon" userId="b8e72fca-89fa-40b2-95f0-bdb26e6d8c1d" providerId="ADAL" clId="{F4374D82-2637-A14E-959B-A01692A4ED5D}" dt="2024-01-25T17:07:43.935" v="390" actId="20577"/>
        <pc:sldMkLst>
          <pc:docMk/>
          <pc:sldMk cId="1172990560" sldId="1169"/>
        </pc:sldMkLst>
        <pc:spChg chg="mod">
          <ac:chgData name="Morales, Abdon" userId="b8e72fca-89fa-40b2-95f0-bdb26e6d8c1d" providerId="ADAL" clId="{F4374D82-2637-A14E-959B-A01692A4ED5D}" dt="2024-01-25T17:07:43.935" v="390" actId="20577"/>
          <ac:spMkLst>
            <pc:docMk/>
            <pc:sldMk cId="1172990560" sldId="1169"/>
            <ac:spMk id="3" creationId="{31398054-77B4-4CF0-BD4F-8E52B6D9135F}"/>
          </ac:spMkLst>
        </pc:spChg>
      </pc:sldChg>
      <pc:sldChg chg="modSp">
        <pc:chgData name="Morales, Abdon" userId="b8e72fca-89fa-40b2-95f0-bdb26e6d8c1d" providerId="ADAL" clId="{F4374D82-2637-A14E-959B-A01692A4ED5D}" dt="2024-01-25T17:35:58.461" v="519" actId="20577"/>
        <pc:sldMkLst>
          <pc:docMk/>
          <pc:sldMk cId="1184139080" sldId="1177"/>
        </pc:sldMkLst>
        <pc:spChg chg="mod">
          <ac:chgData name="Morales, Abdon" userId="b8e72fca-89fa-40b2-95f0-bdb26e6d8c1d" providerId="ADAL" clId="{F4374D82-2637-A14E-959B-A01692A4ED5D}" dt="2024-01-25T17:35:58.461" v="519" actId="20577"/>
          <ac:spMkLst>
            <pc:docMk/>
            <pc:sldMk cId="1184139080" sldId="1177"/>
            <ac:spMk id="3" creationId="{31398054-77B4-4CF0-BD4F-8E52B6D9135F}"/>
          </ac:spMkLst>
        </pc:spChg>
      </pc:sldChg>
    </pc:docChg>
  </pc:docChgLst>
</pc:chgInfo>
</file>

<file path=ppt/comments/modernComment_11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E5600-36F1-6E4D-B2F3-82C3650E2526}" authorId="{AD86418E-FA6A-6A14-CA0D-D50A28BAB05B}" created="2024-01-23T18:14:06.275">
    <pc:sldMkLst xmlns:pc="http://schemas.microsoft.com/office/powerpoint/2013/main/command">
      <pc:docMk/>
      <pc:sldMk cId="0" sldId="277"/>
    </pc:sldMkLst>
    <p188:txBody>
      <a:bodyPr/>
      <a:lstStyle/>
      <a:p>
        <a:r>
          <a:rPr lang="en-US"/>
          <a:t>We stopped here on Jan 23, 2024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4D49D-D9F8-4FC4-97BB-298F31E3957D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7EDC991-40FC-492E-ACFF-9B409A8C0A09}">
      <dgm:prSet phldrT="[Text]"/>
      <dgm:spPr/>
      <dgm:t>
        <a:bodyPr/>
        <a:lstStyle/>
        <a:p>
          <a:r>
            <a:rPr lang="en-US" dirty="0"/>
            <a:t>Agricultural</a:t>
          </a:r>
        </a:p>
      </dgm:t>
    </dgm:pt>
    <dgm:pt modelId="{F69F280A-92DE-4FAB-A271-D76CBAF9F26A}" type="parTrans" cxnId="{2A709932-7955-4F3B-A812-F24ABC0C9D25}">
      <dgm:prSet/>
      <dgm:spPr/>
      <dgm:t>
        <a:bodyPr/>
        <a:lstStyle/>
        <a:p>
          <a:endParaRPr lang="en-US"/>
        </a:p>
      </dgm:t>
    </dgm:pt>
    <dgm:pt modelId="{112705B8-A238-48E4-8497-8455CFEA7BEB}" type="sibTrans" cxnId="{2A709932-7955-4F3B-A812-F24ABC0C9D25}">
      <dgm:prSet/>
      <dgm:spPr/>
      <dgm:t>
        <a:bodyPr/>
        <a:lstStyle/>
        <a:p>
          <a:endParaRPr lang="en-US"/>
        </a:p>
      </dgm:t>
    </dgm:pt>
    <dgm:pt modelId="{E75A8BBC-9E75-46AE-BEE9-EDA88EBD593C}">
      <dgm:prSet phldrT="[Text]"/>
      <dgm:spPr/>
      <dgm:t>
        <a:bodyPr/>
        <a:lstStyle/>
        <a:p>
          <a:r>
            <a:rPr lang="en-US" dirty="0"/>
            <a:t>Working in fields</a:t>
          </a:r>
        </a:p>
      </dgm:t>
    </dgm:pt>
    <dgm:pt modelId="{ED6FD1E9-9F6E-48E0-9E45-EC82F6184AF3}" type="parTrans" cxnId="{3055048B-AAAD-4CA7-A5E1-5423DB587A8A}">
      <dgm:prSet/>
      <dgm:spPr/>
      <dgm:t>
        <a:bodyPr/>
        <a:lstStyle/>
        <a:p>
          <a:endParaRPr lang="en-US"/>
        </a:p>
      </dgm:t>
    </dgm:pt>
    <dgm:pt modelId="{EAD6F915-29AC-4335-8F2B-E3C427BD4B21}" type="sibTrans" cxnId="{3055048B-AAAD-4CA7-A5E1-5423DB587A8A}">
      <dgm:prSet/>
      <dgm:spPr/>
      <dgm:t>
        <a:bodyPr/>
        <a:lstStyle/>
        <a:p>
          <a:endParaRPr lang="en-US"/>
        </a:p>
      </dgm:t>
    </dgm:pt>
    <dgm:pt modelId="{D1A545D3-3227-4CAE-8E9F-0D1A0CE4F28A}">
      <dgm:prSet phldrT="[Text]"/>
      <dgm:spPr/>
      <dgm:t>
        <a:bodyPr/>
        <a:lstStyle/>
        <a:p>
          <a:r>
            <a:rPr lang="en-US" dirty="0"/>
            <a:t>Manufacturing</a:t>
          </a:r>
        </a:p>
      </dgm:t>
    </dgm:pt>
    <dgm:pt modelId="{C22C587E-FD5A-4444-9E42-8994F6A95C70}" type="parTrans" cxnId="{98D51C0C-2DFE-4B3F-BBA5-CA12F5592704}">
      <dgm:prSet/>
      <dgm:spPr/>
      <dgm:t>
        <a:bodyPr/>
        <a:lstStyle/>
        <a:p>
          <a:endParaRPr lang="en-US"/>
        </a:p>
      </dgm:t>
    </dgm:pt>
    <dgm:pt modelId="{997D9D10-6BA4-437D-9F7C-0FF7B1825209}" type="sibTrans" cxnId="{98D51C0C-2DFE-4B3F-BBA5-CA12F5592704}">
      <dgm:prSet/>
      <dgm:spPr/>
      <dgm:t>
        <a:bodyPr/>
        <a:lstStyle/>
        <a:p>
          <a:endParaRPr lang="en-US"/>
        </a:p>
      </dgm:t>
    </dgm:pt>
    <dgm:pt modelId="{78DF47CE-2F45-496B-97ED-D3D68DB15730}">
      <dgm:prSet phldrT="[Text]"/>
      <dgm:spPr/>
      <dgm:t>
        <a:bodyPr/>
        <a:lstStyle/>
        <a:p>
          <a:r>
            <a:rPr lang="en-US" dirty="0"/>
            <a:t>Working in factories</a:t>
          </a:r>
        </a:p>
      </dgm:t>
    </dgm:pt>
    <dgm:pt modelId="{0CE82EE5-F583-4D13-A26E-1809FD9413CD}" type="parTrans" cxnId="{4AD11BC4-4207-4AAD-B144-A7A5E58E85EA}">
      <dgm:prSet/>
      <dgm:spPr/>
      <dgm:t>
        <a:bodyPr/>
        <a:lstStyle/>
        <a:p>
          <a:endParaRPr lang="en-US"/>
        </a:p>
      </dgm:t>
    </dgm:pt>
    <dgm:pt modelId="{A5F91A4F-97B0-44E3-AB40-FC1D86EAED1B}" type="sibTrans" cxnId="{4AD11BC4-4207-4AAD-B144-A7A5E58E85EA}">
      <dgm:prSet/>
      <dgm:spPr/>
      <dgm:t>
        <a:bodyPr/>
        <a:lstStyle/>
        <a:p>
          <a:endParaRPr lang="en-US"/>
        </a:p>
      </dgm:t>
    </dgm:pt>
    <dgm:pt modelId="{DD87BBF4-1D50-4507-8311-1FFCB616DD07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2ECCF4E3-2D94-4E30-B2D8-5E1086D90407}" type="parTrans" cxnId="{D7BA81C5-3733-4B77-BCA7-F70A04778182}">
      <dgm:prSet/>
      <dgm:spPr/>
      <dgm:t>
        <a:bodyPr/>
        <a:lstStyle/>
        <a:p>
          <a:endParaRPr lang="en-US"/>
        </a:p>
      </dgm:t>
    </dgm:pt>
    <dgm:pt modelId="{74F05D22-4601-4AB7-8281-642FBBF04944}" type="sibTrans" cxnId="{D7BA81C5-3733-4B77-BCA7-F70A04778182}">
      <dgm:prSet/>
      <dgm:spPr/>
      <dgm:t>
        <a:bodyPr/>
        <a:lstStyle/>
        <a:p>
          <a:endParaRPr lang="en-US"/>
        </a:p>
      </dgm:t>
    </dgm:pt>
    <dgm:pt modelId="{01B3275A-DDE8-4CC4-AB68-E0935DF19361}">
      <dgm:prSet phldrT="[Text]"/>
      <dgm:spPr/>
      <dgm:t>
        <a:bodyPr/>
        <a:lstStyle/>
        <a:p>
          <a:r>
            <a:rPr lang="en-US" dirty="0"/>
            <a:t>Working in offices (online)</a:t>
          </a:r>
        </a:p>
      </dgm:t>
    </dgm:pt>
    <dgm:pt modelId="{F70A5DF0-38FA-4281-B6E3-E495FEDF3DF7}" type="parTrans" cxnId="{303FBAE4-6F16-4B21-A3F6-498E5C7D144C}">
      <dgm:prSet/>
      <dgm:spPr/>
      <dgm:t>
        <a:bodyPr/>
        <a:lstStyle/>
        <a:p>
          <a:endParaRPr lang="en-US"/>
        </a:p>
      </dgm:t>
    </dgm:pt>
    <dgm:pt modelId="{FEFE5A84-3362-41D3-B801-9879B7EF02A0}" type="sibTrans" cxnId="{303FBAE4-6F16-4B21-A3F6-498E5C7D144C}">
      <dgm:prSet/>
      <dgm:spPr/>
      <dgm:t>
        <a:bodyPr/>
        <a:lstStyle/>
        <a:p>
          <a:endParaRPr lang="en-US"/>
        </a:p>
      </dgm:t>
    </dgm:pt>
    <dgm:pt modelId="{B94027F3-B9AB-4929-9180-D49BCCDDACF4}" type="pres">
      <dgm:prSet presAssocID="{9F74D49D-D9F8-4FC4-97BB-298F31E3957D}" presName="linearFlow" presStyleCnt="0">
        <dgm:presLayoutVars>
          <dgm:dir/>
          <dgm:animLvl val="lvl"/>
          <dgm:resizeHandles val="exact"/>
        </dgm:presLayoutVars>
      </dgm:prSet>
      <dgm:spPr/>
    </dgm:pt>
    <dgm:pt modelId="{864F1F4B-320C-453A-A8E2-E926C9CB4E7D}" type="pres">
      <dgm:prSet presAssocID="{D7EDC991-40FC-492E-ACFF-9B409A8C0A09}" presName="composite" presStyleCnt="0"/>
      <dgm:spPr/>
    </dgm:pt>
    <dgm:pt modelId="{FCD9C596-5ED2-4241-AA91-8E87FE8BD078}" type="pres">
      <dgm:prSet presAssocID="{D7EDC991-40FC-492E-ACFF-9B409A8C0A0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6C42F86-FDED-40C3-804C-A51D118B8BCA}" type="pres">
      <dgm:prSet presAssocID="{D7EDC991-40FC-492E-ACFF-9B409A8C0A09}" presName="parSh" presStyleLbl="node1" presStyleIdx="0" presStyleCnt="3"/>
      <dgm:spPr/>
    </dgm:pt>
    <dgm:pt modelId="{A1E93C0F-23FB-4702-B882-9B77D4432D62}" type="pres">
      <dgm:prSet presAssocID="{D7EDC991-40FC-492E-ACFF-9B409A8C0A09}" presName="desTx" presStyleLbl="fgAcc1" presStyleIdx="0" presStyleCnt="3">
        <dgm:presLayoutVars>
          <dgm:bulletEnabled val="1"/>
        </dgm:presLayoutVars>
      </dgm:prSet>
      <dgm:spPr/>
    </dgm:pt>
    <dgm:pt modelId="{134DF817-70B5-402D-9DBD-4669CBFC36FA}" type="pres">
      <dgm:prSet presAssocID="{112705B8-A238-48E4-8497-8455CFEA7BEB}" presName="sibTrans" presStyleLbl="sibTrans2D1" presStyleIdx="0" presStyleCnt="2"/>
      <dgm:spPr/>
    </dgm:pt>
    <dgm:pt modelId="{FF29D693-56D4-4567-B4AC-4A56A24DD672}" type="pres">
      <dgm:prSet presAssocID="{112705B8-A238-48E4-8497-8455CFEA7BEB}" presName="connTx" presStyleLbl="sibTrans2D1" presStyleIdx="0" presStyleCnt="2"/>
      <dgm:spPr/>
    </dgm:pt>
    <dgm:pt modelId="{74FCB802-C35A-4E4C-AD76-45EBCDE39D2C}" type="pres">
      <dgm:prSet presAssocID="{D1A545D3-3227-4CAE-8E9F-0D1A0CE4F28A}" presName="composite" presStyleCnt="0"/>
      <dgm:spPr/>
    </dgm:pt>
    <dgm:pt modelId="{22EB915D-A0D7-4E05-82AB-56656BEE4FC7}" type="pres">
      <dgm:prSet presAssocID="{D1A545D3-3227-4CAE-8E9F-0D1A0CE4F28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9D6E12D-D8ED-48EB-ADE4-673BA20A9AE0}" type="pres">
      <dgm:prSet presAssocID="{D1A545D3-3227-4CAE-8E9F-0D1A0CE4F28A}" presName="parSh" presStyleLbl="node1" presStyleIdx="1" presStyleCnt="3"/>
      <dgm:spPr/>
    </dgm:pt>
    <dgm:pt modelId="{FE72B310-DED6-4FD1-9F8F-C0BA3C59BC2B}" type="pres">
      <dgm:prSet presAssocID="{D1A545D3-3227-4CAE-8E9F-0D1A0CE4F28A}" presName="desTx" presStyleLbl="fgAcc1" presStyleIdx="1" presStyleCnt="3">
        <dgm:presLayoutVars>
          <dgm:bulletEnabled val="1"/>
        </dgm:presLayoutVars>
      </dgm:prSet>
      <dgm:spPr/>
    </dgm:pt>
    <dgm:pt modelId="{5AD4C9A8-13B2-4062-993A-B056A5634054}" type="pres">
      <dgm:prSet presAssocID="{997D9D10-6BA4-437D-9F7C-0FF7B1825209}" presName="sibTrans" presStyleLbl="sibTrans2D1" presStyleIdx="1" presStyleCnt="2"/>
      <dgm:spPr/>
    </dgm:pt>
    <dgm:pt modelId="{03744867-ACF6-4E74-A0DA-C20FFA956485}" type="pres">
      <dgm:prSet presAssocID="{997D9D10-6BA4-437D-9F7C-0FF7B1825209}" presName="connTx" presStyleLbl="sibTrans2D1" presStyleIdx="1" presStyleCnt="2"/>
      <dgm:spPr/>
    </dgm:pt>
    <dgm:pt modelId="{EEA69E3F-B1DA-4AC9-A2FB-13B01F3F3A23}" type="pres">
      <dgm:prSet presAssocID="{DD87BBF4-1D50-4507-8311-1FFCB616DD07}" presName="composite" presStyleCnt="0"/>
      <dgm:spPr/>
    </dgm:pt>
    <dgm:pt modelId="{073F2207-916E-49FC-B09D-B8C6A05590C1}" type="pres">
      <dgm:prSet presAssocID="{DD87BBF4-1D50-4507-8311-1FFCB616DD0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5209907-141F-431F-8F2A-2D95EE65F74E}" type="pres">
      <dgm:prSet presAssocID="{DD87BBF4-1D50-4507-8311-1FFCB616DD07}" presName="parSh" presStyleLbl="node1" presStyleIdx="2" presStyleCnt="3"/>
      <dgm:spPr/>
    </dgm:pt>
    <dgm:pt modelId="{2E0E3CCD-C3AE-41A4-949A-F1BB386518F2}" type="pres">
      <dgm:prSet presAssocID="{DD87BBF4-1D50-4507-8311-1FFCB616DD0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98D51C0C-2DFE-4B3F-BBA5-CA12F5592704}" srcId="{9F74D49D-D9F8-4FC4-97BB-298F31E3957D}" destId="{D1A545D3-3227-4CAE-8E9F-0D1A0CE4F28A}" srcOrd="1" destOrd="0" parTransId="{C22C587E-FD5A-4444-9E42-8994F6A95C70}" sibTransId="{997D9D10-6BA4-437D-9F7C-0FF7B1825209}"/>
    <dgm:cxn modelId="{4A154A0C-D668-4DA7-80AC-9D12C0EB395D}" type="presOf" srcId="{D7EDC991-40FC-492E-ACFF-9B409A8C0A09}" destId="{C6C42F86-FDED-40C3-804C-A51D118B8BCA}" srcOrd="1" destOrd="0" presId="urn:microsoft.com/office/officeart/2005/8/layout/process3"/>
    <dgm:cxn modelId="{3E88F719-5F29-4E75-AB3F-756193ABAAF4}" type="presOf" srcId="{DD87BBF4-1D50-4507-8311-1FFCB616DD07}" destId="{073F2207-916E-49FC-B09D-B8C6A05590C1}" srcOrd="0" destOrd="0" presId="urn:microsoft.com/office/officeart/2005/8/layout/process3"/>
    <dgm:cxn modelId="{ECC64932-9206-471A-A030-A812FC843250}" type="presOf" srcId="{D1A545D3-3227-4CAE-8E9F-0D1A0CE4F28A}" destId="{B9D6E12D-D8ED-48EB-ADE4-673BA20A9AE0}" srcOrd="1" destOrd="0" presId="urn:microsoft.com/office/officeart/2005/8/layout/process3"/>
    <dgm:cxn modelId="{2A709932-7955-4F3B-A812-F24ABC0C9D25}" srcId="{9F74D49D-D9F8-4FC4-97BB-298F31E3957D}" destId="{D7EDC991-40FC-492E-ACFF-9B409A8C0A09}" srcOrd="0" destOrd="0" parTransId="{F69F280A-92DE-4FAB-A271-D76CBAF9F26A}" sibTransId="{112705B8-A238-48E4-8497-8455CFEA7BEB}"/>
    <dgm:cxn modelId="{4E35C44A-E0BB-436D-82B1-88FD04425C3B}" type="presOf" srcId="{112705B8-A238-48E4-8497-8455CFEA7BEB}" destId="{FF29D693-56D4-4567-B4AC-4A56A24DD672}" srcOrd="1" destOrd="0" presId="urn:microsoft.com/office/officeart/2005/8/layout/process3"/>
    <dgm:cxn modelId="{5C02DA4A-B516-460B-B450-C5853ADF6357}" type="presOf" srcId="{D7EDC991-40FC-492E-ACFF-9B409A8C0A09}" destId="{FCD9C596-5ED2-4241-AA91-8E87FE8BD078}" srcOrd="0" destOrd="0" presId="urn:microsoft.com/office/officeart/2005/8/layout/process3"/>
    <dgm:cxn modelId="{A4199056-4150-498A-A460-7C060E7A3B1C}" type="presOf" srcId="{01B3275A-DDE8-4CC4-AB68-E0935DF19361}" destId="{2E0E3CCD-C3AE-41A4-949A-F1BB386518F2}" srcOrd="0" destOrd="0" presId="urn:microsoft.com/office/officeart/2005/8/layout/process3"/>
    <dgm:cxn modelId="{3055048B-AAAD-4CA7-A5E1-5423DB587A8A}" srcId="{D7EDC991-40FC-492E-ACFF-9B409A8C0A09}" destId="{E75A8BBC-9E75-46AE-BEE9-EDA88EBD593C}" srcOrd="0" destOrd="0" parTransId="{ED6FD1E9-9F6E-48E0-9E45-EC82F6184AF3}" sibTransId="{EAD6F915-29AC-4335-8F2B-E3C427BD4B21}"/>
    <dgm:cxn modelId="{822AF797-FEC3-49B7-B060-E4217A476671}" type="presOf" srcId="{E75A8BBC-9E75-46AE-BEE9-EDA88EBD593C}" destId="{A1E93C0F-23FB-4702-B882-9B77D4432D62}" srcOrd="0" destOrd="0" presId="urn:microsoft.com/office/officeart/2005/8/layout/process3"/>
    <dgm:cxn modelId="{4FD4A9BF-7A48-43E6-8CBB-35B1C9696982}" type="presOf" srcId="{D1A545D3-3227-4CAE-8E9F-0D1A0CE4F28A}" destId="{22EB915D-A0D7-4E05-82AB-56656BEE4FC7}" srcOrd="0" destOrd="0" presId="urn:microsoft.com/office/officeart/2005/8/layout/process3"/>
    <dgm:cxn modelId="{EE74D6C1-D00D-4D1D-BC0A-404E98234634}" type="presOf" srcId="{DD87BBF4-1D50-4507-8311-1FFCB616DD07}" destId="{15209907-141F-431F-8F2A-2D95EE65F74E}" srcOrd="1" destOrd="0" presId="urn:microsoft.com/office/officeart/2005/8/layout/process3"/>
    <dgm:cxn modelId="{4AD11BC4-4207-4AAD-B144-A7A5E58E85EA}" srcId="{D1A545D3-3227-4CAE-8E9F-0D1A0CE4F28A}" destId="{78DF47CE-2F45-496B-97ED-D3D68DB15730}" srcOrd="0" destOrd="0" parTransId="{0CE82EE5-F583-4D13-A26E-1809FD9413CD}" sibTransId="{A5F91A4F-97B0-44E3-AB40-FC1D86EAED1B}"/>
    <dgm:cxn modelId="{D7BA81C5-3733-4B77-BCA7-F70A04778182}" srcId="{9F74D49D-D9F8-4FC4-97BB-298F31E3957D}" destId="{DD87BBF4-1D50-4507-8311-1FFCB616DD07}" srcOrd="2" destOrd="0" parTransId="{2ECCF4E3-2D94-4E30-B2D8-5E1086D90407}" sibTransId="{74F05D22-4601-4AB7-8281-642FBBF04944}"/>
    <dgm:cxn modelId="{EB6CD6CA-419A-446B-BA0B-775C729CCCEF}" type="presOf" srcId="{112705B8-A238-48E4-8497-8455CFEA7BEB}" destId="{134DF817-70B5-402D-9DBD-4669CBFC36FA}" srcOrd="0" destOrd="0" presId="urn:microsoft.com/office/officeart/2005/8/layout/process3"/>
    <dgm:cxn modelId="{26EDB2CF-1417-410A-8972-04A1EC593AAE}" type="presOf" srcId="{78DF47CE-2F45-496B-97ED-D3D68DB15730}" destId="{FE72B310-DED6-4FD1-9F8F-C0BA3C59BC2B}" srcOrd="0" destOrd="0" presId="urn:microsoft.com/office/officeart/2005/8/layout/process3"/>
    <dgm:cxn modelId="{303FBAE4-6F16-4B21-A3F6-498E5C7D144C}" srcId="{DD87BBF4-1D50-4507-8311-1FFCB616DD07}" destId="{01B3275A-DDE8-4CC4-AB68-E0935DF19361}" srcOrd="0" destOrd="0" parTransId="{F70A5DF0-38FA-4281-B6E3-E495FEDF3DF7}" sibTransId="{FEFE5A84-3362-41D3-B801-9879B7EF02A0}"/>
    <dgm:cxn modelId="{E5AAECE4-16B7-4D7D-BCB5-AF4F96C47B3D}" type="presOf" srcId="{997D9D10-6BA4-437D-9F7C-0FF7B1825209}" destId="{03744867-ACF6-4E74-A0DA-C20FFA956485}" srcOrd="1" destOrd="0" presId="urn:microsoft.com/office/officeart/2005/8/layout/process3"/>
    <dgm:cxn modelId="{38CF34E6-6C29-4478-AF83-5FF13C8E80B2}" type="presOf" srcId="{997D9D10-6BA4-437D-9F7C-0FF7B1825209}" destId="{5AD4C9A8-13B2-4062-993A-B056A5634054}" srcOrd="0" destOrd="0" presId="urn:microsoft.com/office/officeart/2005/8/layout/process3"/>
    <dgm:cxn modelId="{43C8F6FD-B41D-42DC-A903-B4F7359E16A4}" type="presOf" srcId="{9F74D49D-D9F8-4FC4-97BB-298F31E3957D}" destId="{B94027F3-B9AB-4929-9180-D49BCCDDACF4}" srcOrd="0" destOrd="0" presId="urn:microsoft.com/office/officeart/2005/8/layout/process3"/>
    <dgm:cxn modelId="{3C29A5D5-47EA-4814-BF33-C3523441DB7A}" type="presParOf" srcId="{B94027F3-B9AB-4929-9180-D49BCCDDACF4}" destId="{864F1F4B-320C-453A-A8E2-E926C9CB4E7D}" srcOrd="0" destOrd="0" presId="urn:microsoft.com/office/officeart/2005/8/layout/process3"/>
    <dgm:cxn modelId="{41E7DF35-BFA7-45B0-B905-D4FA9A328379}" type="presParOf" srcId="{864F1F4B-320C-453A-A8E2-E926C9CB4E7D}" destId="{FCD9C596-5ED2-4241-AA91-8E87FE8BD078}" srcOrd="0" destOrd="0" presId="urn:microsoft.com/office/officeart/2005/8/layout/process3"/>
    <dgm:cxn modelId="{50EE3D84-B3C9-4EBC-BB76-BC24E79141EC}" type="presParOf" srcId="{864F1F4B-320C-453A-A8E2-E926C9CB4E7D}" destId="{C6C42F86-FDED-40C3-804C-A51D118B8BCA}" srcOrd="1" destOrd="0" presId="urn:microsoft.com/office/officeart/2005/8/layout/process3"/>
    <dgm:cxn modelId="{607A6F70-26D8-4D00-8C6B-E94AF858D2C9}" type="presParOf" srcId="{864F1F4B-320C-453A-A8E2-E926C9CB4E7D}" destId="{A1E93C0F-23FB-4702-B882-9B77D4432D62}" srcOrd="2" destOrd="0" presId="urn:microsoft.com/office/officeart/2005/8/layout/process3"/>
    <dgm:cxn modelId="{C72ABADA-AEE7-4206-A248-EEC5011DA2DB}" type="presParOf" srcId="{B94027F3-B9AB-4929-9180-D49BCCDDACF4}" destId="{134DF817-70B5-402D-9DBD-4669CBFC36FA}" srcOrd="1" destOrd="0" presId="urn:microsoft.com/office/officeart/2005/8/layout/process3"/>
    <dgm:cxn modelId="{F76424E2-3AAA-40E8-A5CE-8F934BBF940F}" type="presParOf" srcId="{134DF817-70B5-402D-9DBD-4669CBFC36FA}" destId="{FF29D693-56D4-4567-B4AC-4A56A24DD672}" srcOrd="0" destOrd="0" presId="urn:microsoft.com/office/officeart/2005/8/layout/process3"/>
    <dgm:cxn modelId="{A99D20AD-22B6-49F8-9E16-770F94E98D35}" type="presParOf" srcId="{B94027F3-B9AB-4929-9180-D49BCCDDACF4}" destId="{74FCB802-C35A-4E4C-AD76-45EBCDE39D2C}" srcOrd="2" destOrd="0" presId="urn:microsoft.com/office/officeart/2005/8/layout/process3"/>
    <dgm:cxn modelId="{CFB51C8B-8258-4B9E-950B-B1FF397D2708}" type="presParOf" srcId="{74FCB802-C35A-4E4C-AD76-45EBCDE39D2C}" destId="{22EB915D-A0D7-4E05-82AB-56656BEE4FC7}" srcOrd="0" destOrd="0" presId="urn:microsoft.com/office/officeart/2005/8/layout/process3"/>
    <dgm:cxn modelId="{A1C78B9A-E94F-48BF-B094-656C9EC7E80D}" type="presParOf" srcId="{74FCB802-C35A-4E4C-AD76-45EBCDE39D2C}" destId="{B9D6E12D-D8ED-48EB-ADE4-673BA20A9AE0}" srcOrd="1" destOrd="0" presId="urn:microsoft.com/office/officeart/2005/8/layout/process3"/>
    <dgm:cxn modelId="{CB3F533F-9CA4-4A25-BACF-ED4872D882AB}" type="presParOf" srcId="{74FCB802-C35A-4E4C-AD76-45EBCDE39D2C}" destId="{FE72B310-DED6-4FD1-9F8F-C0BA3C59BC2B}" srcOrd="2" destOrd="0" presId="urn:microsoft.com/office/officeart/2005/8/layout/process3"/>
    <dgm:cxn modelId="{0F11F2F4-0C5E-4F3D-8114-ABBDF8D79575}" type="presParOf" srcId="{B94027F3-B9AB-4929-9180-D49BCCDDACF4}" destId="{5AD4C9A8-13B2-4062-993A-B056A5634054}" srcOrd="3" destOrd="0" presId="urn:microsoft.com/office/officeart/2005/8/layout/process3"/>
    <dgm:cxn modelId="{D3EA910B-4E6B-47B6-A3B0-1B7BE817F895}" type="presParOf" srcId="{5AD4C9A8-13B2-4062-993A-B056A5634054}" destId="{03744867-ACF6-4E74-A0DA-C20FFA956485}" srcOrd="0" destOrd="0" presId="urn:microsoft.com/office/officeart/2005/8/layout/process3"/>
    <dgm:cxn modelId="{E32AE0C9-3CF7-42D1-8F1A-76D820902BF2}" type="presParOf" srcId="{B94027F3-B9AB-4929-9180-D49BCCDDACF4}" destId="{EEA69E3F-B1DA-4AC9-A2FB-13B01F3F3A23}" srcOrd="4" destOrd="0" presId="urn:microsoft.com/office/officeart/2005/8/layout/process3"/>
    <dgm:cxn modelId="{B4297357-C667-469C-BDC3-0EFAC02FDF6A}" type="presParOf" srcId="{EEA69E3F-B1DA-4AC9-A2FB-13B01F3F3A23}" destId="{073F2207-916E-49FC-B09D-B8C6A05590C1}" srcOrd="0" destOrd="0" presId="urn:microsoft.com/office/officeart/2005/8/layout/process3"/>
    <dgm:cxn modelId="{3F1C759F-A964-4A37-BC8A-A9DA14B59682}" type="presParOf" srcId="{EEA69E3F-B1DA-4AC9-A2FB-13B01F3F3A23}" destId="{15209907-141F-431F-8F2A-2D95EE65F74E}" srcOrd="1" destOrd="0" presId="urn:microsoft.com/office/officeart/2005/8/layout/process3"/>
    <dgm:cxn modelId="{516EA50D-54AB-42E8-9ACD-CC2334BB0D34}" type="presParOf" srcId="{EEA69E3F-B1DA-4AC9-A2FB-13B01F3F3A23}" destId="{2E0E3CCD-C3AE-41A4-949A-F1BB386518F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42F86-FDED-40C3-804C-A51D118B8BCA}">
      <dsp:nvSpPr>
        <dsp:cNvPr id="0" name=""/>
        <dsp:cNvSpPr/>
      </dsp:nvSpPr>
      <dsp:spPr>
        <a:xfrm>
          <a:off x="3700" y="1601505"/>
          <a:ext cx="1682660" cy="7775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Agricultural</a:t>
          </a:r>
        </a:p>
      </dsp:txBody>
      <dsp:txXfrm>
        <a:off x="3700" y="1601505"/>
        <a:ext cx="1682660" cy="518400"/>
      </dsp:txXfrm>
    </dsp:sp>
    <dsp:sp modelId="{A1E93C0F-23FB-4702-B882-9B77D4432D62}">
      <dsp:nvSpPr>
        <dsp:cNvPr id="0" name=""/>
        <dsp:cNvSpPr/>
      </dsp:nvSpPr>
      <dsp:spPr>
        <a:xfrm>
          <a:off x="348342" y="2119906"/>
          <a:ext cx="1682660" cy="110160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Working in fields</a:t>
          </a:r>
        </a:p>
      </dsp:txBody>
      <dsp:txXfrm>
        <a:off x="380607" y="2152171"/>
        <a:ext cx="1618130" cy="1037070"/>
      </dsp:txXfrm>
    </dsp:sp>
    <dsp:sp modelId="{134DF817-70B5-402D-9DBD-4669CBFC36FA}">
      <dsp:nvSpPr>
        <dsp:cNvPr id="0" name=""/>
        <dsp:cNvSpPr/>
      </dsp:nvSpPr>
      <dsp:spPr>
        <a:xfrm>
          <a:off x="1941446" y="1651239"/>
          <a:ext cx="540780" cy="41893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41446" y="1735026"/>
        <a:ext cx="415100" cy="251359"/>
      </dsp:txXfrm>
    </dsp:sp>
    <dsp:sp modelId="{B9D6E12D-D8ED-48EB-ADE4-673BA20A9AE0}">
      <dsp:nvSpPr>
        <dsp:cNvPr id="0" name=""/>
        <dsp:cNvSpPr/>
      </dsp:nvSpPr>
      <dsp:spPr>
        <a:xfrm>
          <a:off x="2706702" y="1601505"/>
          <a:ext cx="1682660" cy="7775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Manufacturing</a:t>
          </a:r>
        </a:p>
      </dsp:txBody>
      <dsp:txXfrm>
        <a:off x="2706702" y="1601505"/>
        <a:ext cx="1682660" cy="518400"/>
      </dsp:txXfrm>
    </dsp:sp>
    <dsp:sp modelId="{FE72B310-DED6-4FD1-9F8F-C0BA3C59BC2B}">
      <dsp:nvSpPr>
        <dsp:cNvPr id="0" name=""/>
        <dsp:cNvSpPr/>
      </dsp:nvSpPr>
      <dsp:spPr>
        <a:xfrm>
          <a:off x="3051343" y="2119906"/>
          <a:ext cx="1682660" cy="110160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Working in factories</a:t>
          </a:r>
        </a:p>
      </dsp:txBody>
      <dsp:txXfrm>
        <a:off x="3083608" y="2152171"/>
        <a:ext cx="1618130" cy="1037070"/>
      </dsp:txXfrm>
    </dsp:sp>
    <dsp:sp modelId="{5AD4C9A8-13B2-4062-993A-B056A5634054}">
      <dsp:nvSpPr>
        <dsp:cNvPr id="0" name=""/>
        <dsp:cNvSpPr/>
      </dsp:nvSpPr>
      <dsp:spPr>
        <a:xfrm>
          <a:off x="4644447" y="1651239"/>
          <a:ext cx="540780" cy="41893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644447" y="1735026"/>
        <a:ext cx="415100" cy="251359"/>
      </dsp:txXfrm>
    </dsp:sp>
    <dsp:sp modelId="{15209907-141F-431F-8F2A-2D95EE65F74E}">
      <dsp:nvSpPr>
        <dsp:cNvPr id="0" name=""/>
        <dsp:cNvSpPr/>
      </dsp:nvSpPr>
      <dsp:spPr>
        <a:xfrm>
          <a:off x="5409703" y="1601505"/>
          <a:ext cx="1682660" cy="7775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Service</a:t>
          </a:r>
        </a:p>
      </dsp:txBody>
      <dsp:txXfrm>
        <a:off x="5409703" y="1601505"/>
        <a:ext cx="1682660" cy="518400"/>
      </dsp:txXfrm>
    </dsp:sp>
    <dsp:sp modelId="{2E0E3CCD-C3AE-41A4-949A-F1BB386518F2}">
      <dsp:nvSpPr>
        <dsp:cNvPr id="0" name=""/>
        <dsp:cNvSpPr/>
      </dsp:nvSpPr>
      <dsp:spPr>
        <a:xfrm>
          <a:off x="5754344" y="2119906"/>
          <a:ext cx="1682660" cy="110160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Working in offices (online)</a:t>
          </a:r>
        </a:p>
      </dsp:txBody>
      <dsp:txXfrm>
        <a:off x="5786609" y="2152171"/>
        <a:ext cx="1618130" cy="1037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65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l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5" y="0"/>
            <a:ext cx="2918830" cy="49365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A63DB6F-F78B-485C-BB5B-255B255D6382}" type="datetimeFigureOut">
              <a:rPr lang="en-US"/>
              <a:pPr>
                <a:defRPr/>
              </a:pPr>
              <a:t>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0977"/>
            <a:ext cx="2918830" cy="49365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l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5" y="9370977"/>
            <a:ext cx="2918830" cy="49365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54DBCCBE-B405-470F-91E8-47E5DCB854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65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65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A28700D-85EA-458F-BF5A-188B0A4A1629}" type="datetimeFigureOut">
              <a:rPr lang="en-US"/>
              <a:pPr>
                <a:defRPr/>
              </a:pPr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77" tIns="45789" rIns="91577" bIns="457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7175"/>
            <a:ext cx="5388610" cy="4439505"/>
          </a:xfrm>
          <a:prstGeom prst="rect">
            <a:avLst/>
          </a:prstGeom>
        </p:spPr>
        <p:txBody>
          <a:bodyPr vert="horz" lIns="91577" tIns="45789" rIns="91577" bIns="457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0977"/>
            <a:ext cx="2918830" cy="49365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5" y="9370977"/>
            <a:ext cx="2918830" cy="49365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C27B25-3E0B-4BF2-AE7C-82B95D1F2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807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BC9937-727F-425F-A85E-DD92CA5A7D6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03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4064" indent="-286179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4715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2600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60486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8372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6258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34144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92029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8321354-0FFF-4BCE-AE68-4D231DEAD27F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9191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42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6775" y="727075"/>
            <a:ext cx="4845050" cy="36337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58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50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79F4C038-3584-46D6-B7D1-54CAB27A7B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C8652E6A-0757-48BC-8714-BB853BAF1E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E146AC9E-3B1C-45DA-AF03-D891B4EED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C04506-6073-4A90-A51A-AB260E25693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4064" indent="-286179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4715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2600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60486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8372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6258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34144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92029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24B3705-C092-4D9F-85C6-8F24684D19BC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73968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CA23-25E2-4B57-ABF8-E4F1484A03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CA23-25E2-4B57-ABF8-E4F1484A03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85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CA23-25E2-4B57-ABF8-E4F1484A03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53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5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87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58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16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19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73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17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4064" indent="-286179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4715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2600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60486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8372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6258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34144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92029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35B76B0-8BAE-4E7D-A414-7C68E4F87354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7855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5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2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4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4064" indent="-286179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4715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2600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60486" indent="-22894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8372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6258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34144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92029" indent="-228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4722580-7C9E-4031-90F4-09CE4CD093DB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7519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707" indent="-171707">
              <a:buFont typeface="Arial" panose="020B0604020202020204" pitchFamily="34" charset="0"/>
              <a:buChar char="•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13712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2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C27B25-3E0B-4BF2-AE7C-82B95D1F25A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1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8B0C8-F230-4ED7-B854-9C4913436FD4}" type="datetime1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931CB-B099-40D9-86B5-AF8F4A8BEB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25C85-A82C-438A-B8EE-38C50BEC8895}" type="datetime1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095D3-69D9-4246-A12C-4ED881091E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9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76D02-6BCC-475B-8546-48B28456F7DC}" type="datetime1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4758C-F7EA-4E74-B2D4-D9810226F0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E6F05-E3C7-46A7-8A88-7A95DE0CC0D9}" type="datetime1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6A8A7-5109-4035-A6F9-3284B529B1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77457-67D6-41C3-87F6-CC49046C361A}" type="datetime1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BE20D-591F-4CB0-A4D9-A75F6C01CC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34C41-060E-4813-9D07-041D51004616}" type="datetime1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2F4F1-A40E-4290-8BB9-CEECA1D3CF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9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0FE10-0B4F-4D94-AFD5-98121B3E2103}" type="datetime1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7E255-C131-4FE2-992A-9BBEC04077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8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CD460-890E-4203-9242-E9DF3A32B872}" type="datetime1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AF5E6-0365-43B1-B04D-098EBF24D8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9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F5EAE-9FE1-4761-A757-81D055BE70FF}" type="datetime1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F4B71-A9BB-4321-A0B3-2CDC81B55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5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88D37-0350-4ED0-BFB1-FFB656AF3524}" type="datetime1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12FC5-05C1-47D0-96D3-E4B946693A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7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D07B2-75D2-4F5E-B0B5-61DA82EEF538}" type="datetime1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0350D-12D1-48D6-860A-8D983120B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2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F57479-A450-4ABE-9137-B6C5507F6051}" type="datetime1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8EED374-58EE-429C-BC59-E069A7FDD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ipstrategies.com/geography-of-job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d.stlouisfed.org/series/UNRAT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990601"/>
          </a:xfrm>
        </p:spPr>
        <p:txBody>
          <a:bodyPr/>
          <a:lstStyle/>
          <a:p>
            <a:pPr eaLnBrk="1" hangingPunct="1"/>
            <a:r>
              <a:rPr lang="en-AU" altLang="en-US" b="1" dirty="0"/>
              <a:t>Chapter 7: Unemployment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5B357E-8E73-4DF7-88E9-3CD55011F1A5}" type="slidenum">
              <a:rPr lang="en-AU"/>
              <a:pPr>
                <a:defRPr/>
              </a:pPr>
              <a:t>1</a:t>
            </a:fld>
            <a:endParaRPr lang="en-AU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55" y="1351952"/>
            <a:ext cx="5246045" cy="436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7D1CB60-19B0-4431-9400-47D2CA53D1DB}"/>
              </a:ext>
            </a:extLst>
          </p:cNvPr>
          <p:cNvSpPr txBox="1">
            <a:spLocks/>
          </p:cNvSpPr>
          <p:nvPr/>
        </p:nvSpPr>
        <p:spPr bwMode="auto">
          <a:xfrm>
            <a:off x="1371600" y="5867078"/>
            <a:ext cx="6400800" cy="83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b="1" dirty="0"/>
              <a:t>Wayne Geerling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000" b="1" dirty="0"/>
              <a:t>University of Texas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2F295B9C-7929-4A6F-B201-45B22276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6DE9A985-C57C-4B04-8B46-2B848966C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7348" name="Picture 3" descr="C:\Users\lc7p\AppData\Local\Microsoft\Windows\Temporary Internet Files\Content.Outlook\U1IPTL6G\stock-photo-tree-growing-1584.jpg">
            <a:extLst>
              <a:ext uri="{FF2B5EF4-FFF2-40B4-BE49-F238E27FC236}">
                <a16:creationId xmlns:a16="http://schemas.microsoft.com/office/drawing/2014/main" id="{E5191AD9-E846-400C-A621-0879BDAE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1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Box 4">
            <a:extLst>
              <a:ext uri="{FF2B5EF4-FFF2-40B4-BE49-F238E27FC236}">
                <a16:creationId xmlns:a16="http://schemas.microsoft.com/office/drawing/2014/main" id="{48FCAA90-5D10-4743-B896-23AD0CB8D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191000"/>
            <a:ext cx="2895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mic Sans MS" panose="030F0702030302020204" pitchFamily="66" charset="0"/>
              </a:rPr>
              <a:t>Creative Destruction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B6B09-8829-452C-9D38-1927C62B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44562"/>
          </a:xfrm>
        </p:spPr>
        <p:txBody>
          <a:bodyPr/>
          <a:lstStyle/>
          <a:p>
            <a:r>
              <a:rPr lang="en-US" altLang="en-US" sz="4000" b="1" dirty="0"/>
              <a:t>2. Frictional Unemployment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077200" cy="5105400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caused by time delays in matching available jobs and workers.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of an issue today than it was a generation ago.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websites make finding jobs (and finding good employees) easier than it has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been.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3031"/>
            <a:ext cx="2894040" cy="1676400"/>
          </a:xfrm>
          <a:prstGeom prst="rect">
            <a:avLst/>
          </a:prstGeom>
        </p:spPr>
      </p:pic>
      <p:pic>
        <p:nvPicPr>
          <p:cNvPr id="6" name="Picture Placeholder 4" descr="A magnified view of a web browser in which the word, Job! has been entered in the search bar. ">
            <a:extLst>
              <a:ext uri="{FF2B5EF4-FFF2-40B4-BE49-F238E27FC236}">
                <a16:creationId xmlns:a16="http://schemas.microsoft.com/office/drawing/2014/main" id="{5DFFB434-8473-4C1A-8C93-B8490F795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62400" y="4607169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EACC7-B616-4499-B923-F43B0419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0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20762"/>
          </a:xfrm>
        </p:spPr>
        <p:txBody>
          <a:bodyPr/>
          <a:lstStyle/>
          <a:p>
            <a:r>
              <a:rPr lang="en-US" altLang="en-US" sz="4000" b="1" dirty="0"/>
              <a:t>3. Cyclical Unemployment 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953000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 by economic downturns</a:t>
            </a:r>
            <a:endParaRPr lang="en-US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kind of unemployment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are needed but there isn’t a job available</a:t>
            </a:r>
            <a:endParaRPr lang="en-US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I:\DirkTextbookN\Jpegs(All)\Macro Ch19-33\ch07\06_PRINECOMA_CH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05200"/>
            <a:ext cx="464776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93" y="3581401"/>
            <a:ext cx="3931920" cy="3276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72C6F-7AB0-43F4-8064-4A43876CB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35330" y="103257"/>
            <a:ext cx="54007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Are your skills needed? </a:t>
            </a:r>
          </a:p>
        </p:txBody>
      </p:sp>
      <p:sp>
        <p:nvSpPr>
          <p:cNvPr id="6" name="Down Arrow 5"/>
          <p:cNvSpPr/>
          <p:nvPr/>
        </p:nvSpPr>
        <p:spPr>
          <a:xfrm>
            <a:off x="1447800" y="990600"/>
            <a:ext cx="609600" cy="914400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</a:t>
            </a:r>
          </a:p>
        </p:txBody>
      </p:sp>
      <p:sp>
        <p:nvSpPr>
          <p:cNvPr id="7" name="Down Arrow 6"/>
          <p:cNvSpPr/>
          <p:nvPr/>
        </p:nvSpPr>
        <p:spPr>
          <a:xfrm rot="19380066">
            <a:off x="3414170" y="929570"/>
            <a:ext cx="609600" cy="914400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943601" y="4572000"/>
            <a:ext cx="609600" cy="914400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</a:t>
            </a:r>
          </a:p>
        </p:txBody>
      </p:sp>
      <p:sp>
        <p:nvSpPr>
          <p:cNvPr id="11" name="Down Arrow 10"/>
          <p:cNvSpPr/>
          <p:nvPr/>
        </p:nvSpPr>
        <p:spPr>
          <a:xfrm rot="19380066">
            <a:off x="7909971" y="4510970"/>
            <a:ext cx="609600" cy="914400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3886200" y="2590800"/>
            <a:ext cx="609600" cy="914400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</a:t>
            </a:r>
          </a:p>
        </p:txBody>
      </p:sp>
      <p:sp>
        <p:nvSpPr>
          <p:cNvPr id="15" name="Down Arrow 14"/>
          <p:cNvSpPr/>
          <p:nvPr/>
        </p:nvSpPr>
        <p:spPr>
          <a:xfrm rot="19380066">
            <a:off x="5852570" y="2529770"/>
            <a:ext cx="609600" cy="914400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6C87B-735D-4DCC-B216-D784B446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6A2D-2056-4944-AD63-7A94F13E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638"/>
            <a:ext cx="8458200" cy="884713"/>
          </a:xfrm>
        </p:spPr>
        <p:txBody>
          <a:bodyPr/>
          <a:lstStyle/>
          <a:p>
            <a:r>
              <a:rPr lang="en-US" sz="4000" b="1" dirty="0"/>
              <a:t>Natural Rate of Unemployment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7EE7-603D-4598-B592-234DA67EF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39544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rate of unemployment: Typical unemployment rate that occurs when the economy is growing normally.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849679-238B-4CFA-875F-387333D3CE9F}"/>
              </a:ext>
            </a:extLst>
          </p:cNvPr>
          <p:cNvSpPr/>
          <p:nvPr/>
        </p:nvSpPr>
        <p:spPr>
          <a:xfrm>
            <a:off x="3210380" y="4394602"/>
            <a:ext cx="1758384" cy="4919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Structural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262B60-7918-41EC-AF50-AF92B5636BC1}"/>
              </a:ext>
            </a:extLst>
          </p:cNvPr>
          <p:cNvSpPr/>
          <p:nvPr/>
        </p:nvSpPr>
        <p:spPr>
          <a:xfrm>
            <a:off x="3210380" y="5017282"/>
            <a:ext cx="1758384" cy="49192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Frictional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1F70E-312E-467E-8DFE-E31BD2D5294B}"/>
              </a:ext>
            </a:extLst>
          </p:cNvPr>
          <p:cNvSpPr txBox="1"/>
          <p:nvPr/>
        </p:nvSpPr>
        <p:spPr>
          <a:xfrm>
            <a:off x="2970954" y="3010174"/>
            <a:ext cx="22372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58697D"/>
                </a:solidFill>
                <a:latin typeface="+mj-lt"/>
              </a:rPr>
              <a:t>Unemployment during </a:t>
            </a:r>
          </a:p>
          <a:p>
            <a:r>
              <a:rPr lang="en-US" sz="1500" b="1" dirty="0">
                <a:solidFill>
                  <a:srgbClr val="58697D"/>
                </a:solidFill>
                <a:latin typeface="+mj-lt"/>
              </a:rPr>
              <a:t>healthy macroeconomic conditions (u*)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DDE5E-9C79-4BA9-B50B-4666775A2709}"/>
              </a:ext>
            </a:extLst>
          </p:cNvPr>
          <p:cNvSpPr/>
          <p:nvPr/>
        </p:nvSpPr>
        <p:spPr>
          <a:xfrm>
            <a:off x="2970954" y="3010175"/>
            <a:ext cx="2237240" cy="257174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6C616A-0F53-489D-AC6B-177D561D6D0F}"/>
              </a:ext>
            </a:extLst>
          </p:cNvPr>
          <p:cNvCxnSpPr>
            <a:cxnSpLocks/>
          </p:cNvCxnSpPr>
          <p:nvPr/>
        </p:nvCxnSpPr>
        <p:spPr>
          <a:xfrm>
            <a:off x="3028325" y="3731099"/>
            <a:ext cx="211432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B5B649-D7B3-48D5-A4AC-DE18F58BCA85}"/>
              </a:ext>
            </a:extLst>
          </p:cNvPr>
          <p:cNvGrpSpPr/>
          <p:nvPr/>
        </p:nvGrpSpPr>
        <p:grpSpPr>
          <a:xfrm>
            <a:off x="5262278" y="3010174"/>
            <a:ext cx="2267234" cy="2571749"/>
            <a:chOff x="5720970" y="2678057"/>
            <a:chExt cx="3022978" cy="34289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DA23E0-E812-402E-AFE7-7D9DBD702692}"/>
                </a:ext>
              </a:extLst>
            </p:cNvPr>
            <p:cNvSpPr/>
            <p:nvPr/>
          </p:nvSpPr>
          <p:spPr>
            <a:xfrm>
              <a:off x="6080199" y="5354201"/>
              <a:ext cx="2344512" cy="6558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Frictional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A16CB3-66E7-42FE-8C9C-C700BB4E5F06}"/>
                </a:ext>
              </a:extLst>
            </p:cNvPr>
            <p:cNvSpPr/>
            <p:nvPr/>
          </p:nvSpPr>
          <p:spPr>
            <a:xfrm>
              <a:off x="6080199" y="3693721"/>
              <a:ext cx="2344512" cy="6558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Cyclical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0B3612-ABB6-4B87-BF70-A2529E5167A3}"/>
                </a:ext>
              </a:extLst>
            </p:cNvPr>
            <p:cNvSpPr/>
            <p:nvPr/>
          </p:nvSpPr>
          <p:spPr>
            <a:xfrm>
              <a:off x="6080199" y="4523961"/>
              <a:ext cx="2344512" cy="6558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Structural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C01C77-3B6A-45B2-9E3B-1082EBCD6F2E}"/>
                </a:ext>
              </a:extLst>
            </p:cNvPr>
            <p:cNvSpPr txBox="1"/>
            <p:nvPr/>
          </p:nvSpPr>
          <p:spPr>
            <a:xfrm>
              <a:off x="5720970" y="2678058"/>
              <a:ext cx="28452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rgbClr val="58697D"/>
                  </a:solidFill>
                  <a:latin typeface="+mj-lt"/>
                </a:rPr>
                <a:t>Unemployment during </a:t>
              </a:r>
            </a:p>
            <a:p>
              <a:r>
                <a:rPr lang="en-US" sz="1500" b="1" dirty="0">
                  <a:solidFill>
                    <a:srgbClr val="58697D"/>
                  </a:solidFill>
                  <a:latin typeface="+mj-lt"/>
                </a:rPr>
                <a:t>recession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BA8F9D-8E69-4A27-8C5C-BF8067373D5C}"/>
                </a:ext>
              </a:extLst>
            </p:cNvPr>
            <p:cNvSpPr/>
            <p:nvPr/>
          </p:nvSpPr>
          <p:spPr>
            <a:xfrm>
              <a:off x="5760961" y="2678057"/>
              <a:ext cx="2982987" cy="342899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FD8E83-6B7D-4BEE-80C1-AE3650EBDECE}"/>
                </a:ext>
              </a:extLst>
            </p:cNvPr>
            <p:cNvCxnSpPr>
              <a:cxnSpLocks/>
            </p:cNvCxnSpPr>
            <p:nvPr/>
          </p:nvCxnSpPr>
          <p:spPr>
            <a:xfrm>
              <a:off x="5844789" y="3639291"/>
              <a:ext cx="281909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6249451-6A20-4215-AE07-30A67CF88874}"/>
              </a:ext>
            </a:extLst>
          </p:cNvPr>
          <p:cNvGrpSpPr/>
          <p:nvPr/>
        </p:nvGrpSpPr>
        <p:grpSpPr>
          <a:xfrm>
            <a:off x="1355274" y="4394602"/>
            <a:ext cx="1558528" cy="1187321"/>
            <a:chOff x="511629" y="4523961"/>
            <a:chExt cx="2078037" cy="1583095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4BD941B1-6DA8-4155-B848-D485B4CC4CDE}"/>
                </a:ext>
              </a:extLst>
            </p:cNvPr>
            <p:cNvSpPr/>
            <p:nvPr/>
          </p:nvSpPr>
          <p:spPr>
            <a:xfrm>
              <a:off x="2452237" y="4523961"/>
              <a:ext cx="137429" cy="1486138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5CE702-2F4B-4494-B5FB-DD2C3B2F1605}"/>
                </a:ext>
              </a:extLst>
            </p:cNvPr>
            <p:cNvSpPr/>
            <p:nvPr/>
          </p:nvSpPr>
          <p:spPr>
            <a:xfrm>
              <a:off x="511629" y="4523961"/>
              <a:ext cx="1864405" cy="15830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58697D"/>
                  </a:solidFill>
                  <a:latin typeface="+mj-lt"/>
                </a:rPr>
                <a:t>Natural Unemployment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BDF2D-61D8-4F92-B2C7-67C7761A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DD21-7A71-4122-B963-D99C8C8A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b="1" dirty="0"/>
              <a:t>The Natural Rate of Unemployment and Full-Employment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56A37-58DB-414E-8B13-34B27B44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8FE99C-1133-4F21-AD2D-2287DFB80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844573"/>
              </p:ext>
            </p:extLst>
          </p:nvPr>
        </p:nvGraphicFramePr>
        <p:xfrm>
          <a:off x="432706" y="2460779"/>
          <a:ext cx="8406494" cy="3828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091">
                  <a:extLst>
                    <a:ext uri="{9D8B030D-6E8A-4147-A177-3AD203B41FA5}">
                      <a16:colId xmlns:a16="http://schemas.microsoft.com/office/drawing/2014/main" val="1481292534"/>
                    </a:ext>
                  </a:extLst>
                </a:gridCol>
                <a:gridCol w="2042155">
                  <a:extLst>
                    <a:ext uri="{9D8B030D-6E8A-4147-A177-3AD203B41FA5}">
                      <a16:colId xmlns:a16="http://schemas.microsoft.com/office/drawing/2014/main" val="881213205"/>
                    </a:ext>
                  </a:extLst>
                </a:gridCol>
                <a:gridCol w="2101624">
                  <a:extLst>
                    <a:ext uri="{9D8B030D-6E8A-4147-A177-3AD203B41FA5}">
                      <a16:colId xmlns:a16="http://schemas.microsoft.com/office/drawing/2014/main" val="1225322169"/>
                    </a:ext>
                  </a:extLst>
                </a:gridCol>
                <a:gridCol w="2101624">
                  <a:extLst>
                    <a:ext uri="{9D8B030D-6E8A-4147-A177-3AD203B41FA5}">
                      <a16:colId xmlns:a16="http://schemas.microsoft.com/office/drawing/2014/main" val="3320816417"/>
                    </a:ext>
                  </a:extLst>
                </a:gridCol>
              </a:tblGrid>
              <a:tr h="957074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>
                    <a:solidFill>
                      <a:srgbClr val="799B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Healthy economy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Recession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Exceptional expansion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354084"/>
                  </a:ext>
                </a:extLst>
              </a:tr>
              <a:tr h="95707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Unemployment (u) relative to u*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171222"/>
                  </a:ext>
                </a:extLst>
              </a:tr>
              <a:tr h="95707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Economic output (Y) relative to Y*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j-lt"/>
                      </a:endParaRPr>
                    </a:p>
                  </a:txBody>
                  <a:tcPr anchor="ctr">
                    <a:solidFill>
                      <a:srgbClr val="EAF6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j-lt"/>
                      </a:endParaRPr>
                    </a:p>
                  </a:txBody>
                  <a:tcPr anchor="ctr">
                    <a:solidFill>
                      <a:srgbClr val="EAF6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j-lt"/>
                      </a:endParaRPr>
                    </a:p>
                  </a:txBody>
                  <a:tcPr anchor="ctr">
                    <a:solidFill>
                      <a:srgbClr val="EAF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477532"/>
                  </a:ext>
                </a:extLst>
              </a:tr>
              <a:tr h="95707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Level of cyclical unemployment</a:t>
                      </a:r>
                    </a:p>
                  </a:txBody>
                  <a:tcPr>
                    <a:solidFill>
                      <a:srgbClr val="799B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2636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0100C8-8E08-4531-AE3B-8DB0EF3AC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65" y="1524000"/>
            <a:ext cx="8552235" cy="4755473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Full-employment output: O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utput by an economy with no cyclical unemployment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B2BD5D-9870-4DA3-986A-530A95B13D88}"/>
              </a:ext>
            </a:extLst>
          </p:cNvPr>
          <p:cNvGrpSpPr/>
          <p:nvPr/>
        </p:nvGrpSpPr>
        <p:grpSpPr>
          <a:xfrm>
            <a:off x="3200400" y="3603171"/>
            <a:ext cx="728084" cy="2450936"/>
            <a:chOff x="3266917" y="3603171"/>
            <a:chExt cx="728084" cy="24509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BE0DEF-B3BB-4396-B3D2-6B5E09B47707}"/>
                </a:ext>
              </a:extLst>
            </p:cNvPr>
            <p:cNvSpPr txBox="1"/>
            <p:nvPr/>
          </p:nvSpPr>
          <p:spPr>
            <a:xfrm>
              <a:off x="3276535" y="3603171"/>
              <a:ext cx="718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u=u*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947E2E-C213-4EA2-949F-7AA9EF97E9CA}"/>
                </a:ext>
              </a:extLst>
            </p:cNvPr>
            <p:cNvSpPr txBox="1"/>
            <p:nvPr/>
          </p:nvSpPr>
          <p:spPr>
            <a:xfrm>
              <a:off x="3266917" y="4644551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Y=Y*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AB8D4E-97BA-42B5-B5F0-6405574C74BE}"/>
                </a:ext>
              </a:extLst>
            </p:cNvPr>
            <p:cNvSpPr txBox="1"/>
            <p:nvPr/>
          </p:nvSpPr>
          <p:spPr>
            <a:xfrm>
              <a:off x="3266917" y="5653997"/>
              <a:ext cx="685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Zero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F156B5-8E6D-4672-9915-502E953BD055}"/>
              </a:ext>
            </a:extLst>
          </p:cNvPr>
          <p:cNvGrpSpPr/>
          <p:nvPr/>
        </p:nvGrpSpPr>
        <p:grpSpPr>
          <a:xfrm>
            <a:off x="5029200" y="3603171"/>
            <a:ext cx="1045030" cy="2450936"/>
            <a:chOff x="5057983" y="3603171"/>
            <a:chExt cx="1045030" cy="24509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115329-A450-4CF8-8E8C-749AAAB716B0}"/>
                </a:ext>
              </a:extLst>
            </p:cNvPr>
            <p:cNvSpPr txBox="1"/>
            <p:nvPr/>
          </p:nvSpPr>
          <p:spPr>
            <a:xfrm>
              <a:off x="5251789" y="3603171"/>
              <a:ext cx="718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u&gt;u*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23EA6A-A6DB-4545-889C-15E15772273C}"/>
                </a:ext>
              </a:extLst>
            </p:cNvPr>
            <p:cNvSpPr txBox="1"/>
            <p:nvPr/>
          </p:nvSpPr>
          <p:spPr>
            <a:xfrm>
              <a:off x="5216456" y="4644551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Y&lt;Y*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612A88-1618-401F-947C-D9383C2176C3}"/>
                </a:ext>
              </a:extLst>
            </p:cNvPr>
            <p:cNvSpPr txBox="1"/>
            <p:nvPr/>
          </p:nvSpPr>
          <p:spPr>
            <a:xfrm>
              <a:off x="5057983" y="5653997"/>
              <a:ext cx="1045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Positive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477472-CCB8-416D-9367-9F10B3626504}"/>
              </a:ext>
            </a:extLst>
          </p:cNvPr>
          <p:cNvGrpSpPr/>
          <p:nvPr/>
        </p:nvGrpSpPr>
        <p:grpSpPr>
          <a:xfrm>
            <a:off x="7162800" y="3603171"/>
            <a:ext cx="1135824" cy="2450936"/>
            <a:chOff x="6966275" y="3603171"/>
            <a:chExt cx="1135824" cy="24509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D7E1E-7E30-4D04-BCB6-E3CDCB37737E}"/>
                </a:ext>
              </a:extLst>
            </p:cNvPr>
            <p:cNvSpPr txBox="1"/>
            <p:nvPr/>
          </p:nvSpPr>
          <p:spPr>
            <a:xfrm>
              <a:off x="7162799" y="3603171"/>
              <a:ext cx="718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u&lt;u*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8B59EC-D51D-47F4-89F0-E3BBBDBEE5A2}"/>
                </a:ext>
              </a:extLst>
            </p:cNvPr>
            <p:cNvSpPr txBox="1"/>
            <p:nvPr/>
          </p:nvSpPr>
          <p:spPr>
            <a:xfrm>
              <a:off x="7165994" y="4644551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Y&gt;Y*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6C8854-000C-4A7C-89A1-B289F5E5C48A}"/>
                </a:ext>
              </a:extLst>
            </p:cNvPr>
            <p:cNvSpPr txBox="1"/>
            <p:nvPr/>
          </p:nvSpPr>
          <p:spPr>
            <a:xfrm>
              <a:off x="6966275" y="5653997"/>
              <a:ext cx="1135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999-609F-4120-AB9A-0EBFE352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830263"/>
          </a:xfrm>
        </p:spPr>
        <p:txBody>
          <a:bodyPr/>
          <a:lstStyle/>
          <a:p>
            <a:r>
              <a:rPr lang="en-AU" sz="4000" b="1" dirty="0"/>
              <a:t>Population Breakdown (December 2021)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84-D93E-4484-B7A7-5307758C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1C7CA-4878-4537-99EA-C4E7905E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417638"/>
            <a:ext cx="63150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DC19EF19-8CE0-41AE-9C88-6EA68BAC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84237"/>
          </a:xfrm>
        </p:spPr>
        <p:txBody>
          <a:bodyPr/>
          <a:lstStyle/>
          <a:p>
            <a:r>
              <a:rPr lang="en-US" altLang="en-US" sz="4000" b="1" dirty="0"/>
              <a:t>Measuring Unemployment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1F2A959B-A5A1-4E91-A0C1-8B28A0DB7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7"/>
            <a:ext cx="8075612" cy="4525963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rate (u)</a:t>
            </a:r>
          </a:p>
          <a:p>
            <a:pPr lvl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percent of the labor force that is unemployed</a:t>
            </a: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force participation rate</a:t>
            </a:r>
          </a:p>
          <a:p>
            <a:pPr lvl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who are employed or actively seeking work</a:t>
            </a: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43429DA2-10CD-4203-B262-27732DBFD579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2686118"/>
            <a:ext cx="7715250" cy="1184275"/>
            <a:chOff x="931863" y="3430588"/>
            <a:chExt cx="7696200" cy="1184275"/>
          </a:xfrm>
        </p:grpSpPr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CE7B0E65-7B29-4286-A17D-E33E9E582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863" y="3430588"/>
              <a:ext cx="7696200" cy="1184275"/>
            </a:xfrm>
            <a:prstGeom prst="rect">
              <a:avLst/>
            </a:prstGeom>
            <a:solidFill>
              <a:srgbClr val="F9D96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8B7CEEF-EFD8-46C1-8F25-423BBE678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1888" y="3803650"/>
              <a:ext cx="36925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 dirty="0"/>
                <a:t>Unemployment rate = </a:t>
              </a: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127DB885-19C0-4A6E-947E-6A5528DD1B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6450" y="3768725"/>
              <a:ext cx="1096963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ym typeface="Symbol" panose="05050102010706020507" pitchFamily="18" charset="2"/>
                </a:rPr>
                <a:t>x 100</a:t>
              </a:r>
              <a:endParaRPr lang="en-US" altLang="en-US" sz="2800"/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95BA029D-DFED-493A-B94D-FCD197269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9138" y="3478213"/>
              <a:ext cx="2336525" cy="1126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b="1" dirty="0">
                  <a:solidFill>
                    <a:srgbClr val="FF0000"/>
                  </a:solidFill>
                </a:rPr>
                <a:t>Unemployed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en-US" sz="2800" b="1" dirty="0">
                  <a:solidFill>
                    <a:srgbClr val="FF0000"/>
                  </a:solidFill>
                </a:rPr>
                <a:t>Labor force</a:t>
              </a: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89D598ED-3C48-4AFE-9F0D-E379C6E77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9013" y="4060825"/>
              <a:ext cx="2159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21D6B775-58A9-480D-A23B-1896AE0BB8E5}"/>
              </a:ext>
            </a:extLst>
          </p:cNvPr>
          <p:cNvGrpSpPr>
            <a:grpSpLocks/>
          </p:cNvGrpSpPr>
          <p:nvPr/>
        </p:nvGrpSpPr>
        <p:grpSpPr bwMode="auto">
          <a:xfrm>
            <a:off x="768460" y="5138874"/>
            <a:ext cx="7696200" cy="1600200"/>
            <a:chOff x="931863" y="3294063"/>
            <a:chExt cx="7696200" cy="1778000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7F12AE9F-CA14-44D7-94FC-7B33D897F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863" y="3294063"/>
              <a:ext cx="7696200" cy="1778000"/>
            </a:xfrm>
            <a:prstGeom prst="rect">
              <a:avLst/>
            </a:prstGeom>
            <a:solidFill>
              <a:srgbClr val="F9D96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4587E0D9-1621-46D7-A265-466829EEF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1888" y="3589338"/>
              <a:ext cx="34323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 dirty="0"/>
                <a:t>Labor Force</a:t>
              </a:r>
            </a:p>
            <a:p>
              <a:r>
                <a:rPr lang="en-US" altLang="en-US" sz="2800" dirty="0"/>
                <a:t>Participation Rate = </a:t>
              </a:r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C049B92C-A7C1-4682-8DFE-0F4941AC6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6450" y="3768725"/>
              <a:ext cx="1096963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>
                  <a:sym typeface="Symbol" panose="05050102010706020507" pitchFamily="18" charset="2"/>
                </a:rPr>
                <a:t>x 100</a:t>
              </a:r>
              <a:endParaRPr lang="en-US" altLang="en-US" sz="2800"/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F19CAEF7-9BD2-4B62-934A-89BDEDD77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362" y="3431557"/>
              <a:ext cx="2472087" cy="1634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b="1" dirty="0">
                  <a:solidFill>
                    <a:srgbClr val="FF0000"/>
                  </a:solidFill>
                </a:rPr>
                <a:t>Labor Force</a:t>
              </a:r>
            </a:p>
            <a:p>
              <a:pPr algn="ctr"/>
              <a:r>
                <a:rPr lang="en-US" altLang="en-US" sz="2800" b="1" dirty="0">
                  <a:solidFill>
                    <a:srgbClr val="FF0000"/>
                  </a:solidFill>
                </a:rPr>
                <a:t>Work-Eligible</a:t>
              </a:r>
              <a:br>
                <a:rPr lang="en-US" altLang="en-US" sz="2800" b="1" dirty="0">
                  <a:solidFill>
                    <a:srgbClr val="FF0000"/>
                  </a:solidFill>
                </a:rPr>
              </a:br>
              <a:r>
                <a:rPr lang="en-US" altLang="en-US" sz="2800" b="1" dirty="0">
                  <a:solidFill>
                    <a:srgbClr val="FF0000"/>
                  </a:solidFill>
                </a:rPr>
                <a:t>Population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6846DAEF-87A4-477A-9809-5B703F7B1D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9013" y="4060825"/>
              <a:ext cx="2159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5C039-A1AC-4324-81D5-065CB9AE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uiExpand="1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999-609F-4120-AB9A-0EBFE352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Example: “Longhorn Nation”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98054-77B4-4CF0-BD4F-8E52B6D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11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Working-age Population = 250,000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= 160,000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Unemployed = 25,000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unemployment rate &amp; labor force participation rate (LFPR).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 Force =  160,000 + 25000 = 185000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Rate =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25000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/185000 x 100 =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LFPR =185000/250000 x 100 = 75%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84-D93E-4484-B7A7-5307758C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68391-8FF2-422F-8D40-55AB8385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18257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9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/>
              <a:t>Unemployment is Like a Swimming Pool: Demonstration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92263"/>
            <a:ext cx="8488363" cy="553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650BE-E478-4E62-99E9-3D399F95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8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3E02-A67F-4812-BD78-9D5D6F0C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944562"/>
          </a:xfrm>
        </p:spPr>
        <p:txBody>
          <a:bodyPr/>
          <a:lstStyle/>
          <a:p>
            <a:r>
              <a:rPr lang="en-AU" b="1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5CB3B-4929-4E36-A65B-643AD937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What are the major reasons for unemployment?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can we learn from the employment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723A7-B7AA-4E4C-84E4-C21CCBE6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4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10600" cy="838200"/>
          </a:xfrm>
        </p:spPr>
        <p:txBody>
          <a:bodyPr>
            <a:normAutofit/>
          </a:bodyPr>
          <a:lstStyle/>
          <a:p>
            <a:r>
              <a:rPr lang="en-US" sz="4000" b="1" dirty="0"/>
              <a:t>Calculating the Unemployment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32350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 force: 100; 3 unemployed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rate: 3% (3/100)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more workers become unemployed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rate: 6% (6/100)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91E5-B9CF-4399-A17E-3B46A19C1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914400"/>
          </a:xfrm>
        </p:spPr>
        <p:txBody>
          <a:bodyPr>
            <a:normAutofit/>
          </a:bodyPr>
          <a:lstStyle/>
          <a:p>
            <a:r>
              <a:rPr lang="en-US" sz="4000" b="1" dirty="0"/>
              <a:t>Calculating the Unemployment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73675"/>
          </a:xfrm>
        </p:spPr>
        <p:txBody>
          <a:bodyPr>
            <a:noAutofit/>
          </a:bodyPr>
          <a:lstStyle/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people find jobs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rate: 2/98 (2.04%)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out of the labor force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91E5-B9CF-4399-A17E-3B46A19C1248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945" y="1371600"/>
            <a:ext cx="3010309" cy="24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2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838200"/>
          </a:xfrm>
        </p:spPr>
        <p:txBody>
          <a:bodyPr>
            <a:normAutofit/>
          </a:bodyPr>
          <a:lstStyle/>
          <a:p>
            <a:r>
              <a:rPr lang="en-US" sz="4000" b="1" dirty="0"/>
              <a:t>Calculating the Unemployment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rate: 4/100 (4%)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workers get tired, stop looking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rate: 2/98 (2.04%)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out of the labor force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91E5-B9CF-4399-A17E-3B46A19C1248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905000"/>
            <a:ext cx="3048000" cy="21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999-609F-4120-AB9A-0EBFE352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868362"/>
          </a:xfrm>
        </p:spPr>
        <p:txBody>
          <a:bodyPr/>
          <a:lstStyle/>
          <a:p>
            <a:r>
              <a:rPr lang="en-AU" sz="4000" b="1" dirty="0"/>
              <a:t>U.S. Unemployment Rate &amp; Recessions, 1970-2021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84-D93E-4484-B7A7-5307758C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4FA40-920F-4EA7-841D-AEC5B3B1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27" y="1676400"/>
            <a:ext cx="738474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41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999-609F-4120-AB9A-0EBFE352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U.S. </a:t>
            </a:r>
            <a:r>
              <a:rPr lang="en-AU" sz="4000" b="1" dirty="0" err="1"/>
              <a:t>Labor</a:t>
            </a:r>
            <a:r>
              <a:rPr lang="en-AU" sz="4000" b="1" dirty="0"/>
              <a:t> Force Participation Rate, 1998-2021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84-D93E-4484-B7A7-5307758C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F4932-BDB3-4F34-B386-4BBD18F4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3" y="1676400"/>
            <a:ext cx="8262257" cy="45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6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999-609F-4120-AB9A-0EBFE352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Trends in U.S. </a:t>
            </a:r>
            <a:r>
              <a:rPr lang="en-AU" sz="4000" b="1" dirty="0" err="1"/>
              <a:t>Labor</a:t>
            </a:r>
            <a:r>
              <a:rPr lang="en-AU" sz="4000" b="1" dirty="0"/>
              <a:t> Force Participation Rate, 1950-2020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84-D93E-4484-B7A7-5307758C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38D17-AA6B-420C-AB49-340C835E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804486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65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999-609F-4120-AB9A-0EBFE352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868362"/>
          </a:xfrm>
        </p:spPr>
        <p:txBody>
          <a:bodyPr/>
          <a:lstStyle/>
          <a:p>
            <a:r>
              <a:rPr lang="en-AU" sz="4000" b="1" dirty="0"/>
              <a:t>Shortcomings of using the Unemployment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98054-77B4-4CF0-BD4F-8E52B6D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754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It can be too narrow.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It does not reveal who is unemployed.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84-D93E-4484-B7A7-5307758C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5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999-609F-4120-AB9A-0EBFE352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/>
              <a:t>Shortcomings of using the Unemployment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98054-77B4-4CF0-BD4F-8E52B6D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754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Discouraged workers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Those who are not working, have looked for a job in the past 12 months and are willing to work, but have not sought employment in the past four weeks.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existence of discouraged workers will underestimate the “real” unemployment rate.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people who really do want to work, but we’re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counting them as                    or even as part of the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84-D93E-4484-B7A7-5307758C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3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999-609F-4120-AB9A-0EBFE352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b="1" dirty="0"/>
              <a:t>A Broader Measure of U.S. </a:t>
            </a:r>
            <a:r>
              <a:rPr lang="en-AU" sz="4000" b="1" dirty="0" err="1"/>
              <a:t>Labor</a:t>
            </a:r>
            <a:r>
              <a:rPr lang="en-AU" sz="4000" b="1" dirty="0"/>
              <a:t> Market Problems, 1998-2021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D4F29A-49E1-4E7A-ABED-9EADF9E1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>
                <a:solidFill>
                  <a:schemeClr val="accent2"/>
                </a:solidFill>
              </a:rPr>
              <a:t>U3 (official)</a:t>
            </a:r>
            <a:r>
              <a:rPr lang="en-AU" dirty="0"/>
              <a:t> v </a:t>
            </a:r>
            <a:r>
              <a:rPr lang="en-AU" b="1" dirty="0">
                <a:solidFill>
                  <a:schemeClr val="tx2"/>
                </a:solidFill>
              </a:rPr>
              <a:t>U6 (unemployed + discouraged + underemployed workers)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84-D93E-4484-B7A7-5307758C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9CA01-EF17-4917-ABAF-0BA450A4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72" y="2738211"/>
            <a:ext cx="6238255" cy="389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1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F999-609F-4120-AB9A-0EBFE352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AU" sz="4000" b="1" dirty="0" err="1"/>
              <a:t>Labor</a:t>
            </a:r>
            <a:r>
              <a:rPr lang="en-AU" sz="4000" b="1" dirty="0"/>
              <a:t> Market Data: Race &amp; Gender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8F84-D93E-4484-B7A7-5307758C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905ED-39AC-424A-8945-32148731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33058"/>
            <a:ext cx="65532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350"/>
            <a:ext cx="9142413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b="1" dirty="0">
                <a:solidFill>
                  <a:srgbClr val="FFFFFF"/>
                </a:solidFill>
              </a:rPr>
              <a:t>Measuring Unemployment 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What would it be like if there was  unemployment?</a:t>
            </a:r>
          </a:p>
          <a:p>
            <a:pPr lvl="1"/>
            <a:endParaRPr lang="en-US" altLang="en-US" dirty="0">
              <a:solidFill>
                <a:schemeClr val="bg1"/>
              </a:solidFill>
            </a:endParaRPr>
          </a:p>
          <a:p>
            <a:pPr lvl="1"/>
            <a:r>
              <a:rPr lang="en-US" altLang="en-US" dirty="0">
                <a:solidFill>
                  <a:schemeClr val="bg1"/>
                </a:solidFill>
              </a:rPr>
              <a:t>Is that desirable?</a:t>
            </a:r>
          </a:p>
          <a:p>
            <a:pPr lvl="1"/>
            <a:endParaRPr lang="en-US" altLang="en-US" dirty="0">
              <a:solidFill>
                <a:schemeClr val="bg1"/>
              </a:solidFill>
            </a:endParaRPr>
          </a:p>
          <a:p>
            <a:pPr lvl="1"/>
            <a:endParaRPr lang="en-US" altLang="en-US" dirty="0">
              <a:solidFill>
                <a:schemeClr val="bg1"/>
              </a:solidFill>
            </a:endParaRPr>
          </a:p>
          <a:p>
            <a:pPr lvl="1"/>
            <a:r>
              <a:rPr lang="en-US" altLang="en-US" dirty="0">
                <a:solidFill>
                  <a:schemeClr val="bg1"/>
                </a:solidFill>
              </a:rPr>
              <a:t>Misconception: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12C6B-B0EA-45BC-9D83-CDC51A18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799B7-2AD3-466B-A69A-254D183D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AU" sz="4000" b="1" dirty="0"/>
              <a:t>The Geography of Job Creation &amp; </a:t>
            </a:r>
            <a:r>
              <a:rPr lang="en-AU" sz="4000" b="1" dirty="0">
                <a:hlinkClick r:id="rId3"/>
              </a:rPr>
              <a:t>Loss</a:t>
            </a:r>
            <a:endParaRPr lang="en-AU" sz="4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A35E13-C03E-45D9-B951-B46D572EC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115CE-9D46-465B-8DE6-50677A0C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3AF5E6-0365-43B1-B04D-098EBF24D87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2ABE3-C694-43E6-A39B-721FAFD53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387270"/>
            <a:ext cx="6498781" cy="51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en-US" sz="4000" b="1" dirty="0"/>
              <a:t>Some Practical Advice:</a:t>
            </a:r>
            <a:br>
              <a:rPr lang="en-US" altLang="en-US" sz="4000" b="1" dirty="0"/>
            </a:br>
            <a:r>
              <a:rPr lang="en-US" altLang="en-US" b="1" dirty="0"/>
              <a:t> </a:t>
            </a:r>
            <a:r>
              <a:rPr lang="en-US" altLang="en-US" sz="3200" b="1" dirty="0"/>
              <a:t>Finish Your Degree!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207506-FBE6-4ED2-9928-3E7086CF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026" name="Picture 2" descr="Unemployment rates and earnings by educational attainment, 2021">
            <a:extLst>
              <a:ext uri="{FF2B5EF4-FFF2-40B4-BE49-F238E27FC236}">
                <a16:creationId xmlns:a16="http://schemas.microsoft.com/office/drawing/2014/main" id="{FFBB27E0-B43E-09D4-7241-CB525A704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2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FA82-A725-4C0D-9973-6FA452FF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b="1" dirty="0"/>
              <a:t>U.S. Unemployment Rate, 1970-2021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414C3-51CA-46F1-8A67-7E2694F9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421DF-3914-4C8F-97FE-E73C5A4E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7715360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6BBA53-8B2F-9DBF-2F71-AF081BD7484F}"/>
              </a:ext>
            </a:extLst>
          </p:cNvPr>
          <p:cNvSpPr txBox="1"/>
          <p:nvPr/>
        </p:nvSpPr>
        <p:spPr>
          <a:xfrm>
            <a:off x="1676400" y="59436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FRED: Current Unemployment </a:t>
            </a:r>
            <a:r>
              <a:rPr lang="en-US" sz="3200" dirty="0">
                <a:hlinkClick r:id="rId4"/>
              </a:rPr>
              <a:t>Rate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1391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822349"/>
          </a:xfrm>
        </p:spPr>
        <p:txBody>
          <a:bodyPr/>
          <a:lstStyle/>
          <a:p>
            <a:r>
              <a:rPr lang="en-US" altLang="en-US" sz="4000" b="1" dirty="0"/>
              <a:t>Unemployment</a:t>
            </a:r>
          </a:p>
        </p:txBody>
      </p:sp>
      <p:pic>
        <p:nvPicPr>
          <p:cNvPr id="4" name="Picture Placeholder 13" descr="A group of coal miner's standing in a line outside of a large coal mine. Their clothes are covered in dirt and the men wear hard hats with lights attached to them. ">
            <a:extLst>
              <a:ext uri="{FF2B5EF4-FFF2-40B4-BE49-F238E27FC236}">
                <a16:creationId xmlns:a16="http://schemas.microsoft.com/office/drawing/2014/main" id="{7CA7F6E5-FFA2-4C20-88E9-B93491D59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" t="7764" r="19096" b="55423"/>
          <a:stretch/>
        </p:blipFill>
        <p:spPr>
          <a:xfrm>
            <a:off x="883062" y="1295400"/>
            <a:ext cx="7377875" cy="239521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F626DD-443E-496A-B778-DEECA79C3FC6}"/>
              </a:ext>
            </a:extLst>
          </p:cNvPr>
          <p:cNvSpPr txBox="1">
            <a:spLocks/>
          </p:cNvSpPr>
          <p:nvPr/>
        </p:nvSpPr>
        <p:spPr>
          <a:xfrm>
            <a:off x="152400" y="4015201"/>
            <a:ext cx="4075176" cy="61447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Unemployment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BC89CC1-4E15-4827-89C6-D3CB89073282}"/>
              </a:ext>
            </a:extLst>
          </p:cNvPr>
          <p:cNvSpPr txBox="1">
            <a:spLocks/>
          </p:cNvSpPr>
          <p:nvPr/>
        </p:nvSpPr>
        <p:spPr>
          <a:xfrm>
            <a:off x="762000" y="4672280"/>
            <a:ext cx="3008376" cy="149689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Structural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Frictional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Cyclical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891E9C0-5450-4FA5-93F0-A6B1565352C3}"/>
              </a:ext>
            </a:extLst>
          </p:cNvPr>
          <p:cNvSpPr txBox="1">
            <a:spLocks/>
          </p:cNvSpPr>
          <p:nvPr/>
        </p:nvSpPr>
        <p:spPr>
          <a:xfrm>
            <a:off x="4571999" y="4672280"/>
            <a:ext cx="4152197" cy="149689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Ways to look at unemployment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Shortcomings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331897-C2A1-470C-842A-AD7EDD36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ED9126-9710-4EDA-8011-E6D780ACC947}"/>
              </a:ext>
            </a:extLst>
          </p:cNvPr>
          <p:cNvSpPr txBox="1">
            <a:spLocks/>
          </p:cNvSpPr>
          <p:nvPr/>
        </p:nvSpPr>
        <p:spPr>
          <a:xfrm>
            <a:off x="4396137" y="3992331"/>
            <a:ext cx="4648200" cy="61447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Interpreting Unemployment</a:t>
            </a:r>
          </a:p>
        </p:txBody>
      </p:sp>
    </p:spTree>
    <p:extLst>
      <p:ext uri="{BB962C8B-B14F-4D97-AF65-F5344CB8AC3E}">
        <p14:creationId xmlns:p14="http://schemas.microsoft.com/office/powerpoint/2010/main" val="261596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altLang="en-US" sz="4000" b="1" dirty="0"/>
              <a:t>Structural Unemployment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696200" cy="4876800"/>
          </a:xfrm>
        </p:spPr>
        <p:txBody>
          <a:bodyPr/>
          <a:lstStyle/>
          <a:p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caused by changes in the industrial make-up (structure) of the economy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3759060"/>
            <a:ext cx="4114800" cy="27322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831" y="3729037"/>
            <a:ext cx="2743200" cy="2743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5FCFEA-0C2F-46CB-9A83-402E8FAA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9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90814"/>
          </a:xfrm>
        </p:spPr>
        <p:txBody>
          <a:bodyPr/>
          <a:lstStyle/>
          <a:p>
            <a:r>
              <a:rPr lang="en-US" altLang="en-US" sz="4000" b="1" dirty="0"/>
              <a:t>Technological Progress 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96300" cy="76200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technological process good news for workers?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4986E-E776-4BD9-B226-7B20206B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28600" y="304801"/>
            <a:ext cx="8229600" cy="860612"/>
          </a:xfrm>
        </p:spPr>
        <p:txBody>
          <a:bodyPr/>
          <a:lstStyle/>
          <a:p>
            <a:r>
              <a:rPr lang="en-US" altLang="en-US" sz="4000" b="1" dirty="0"/>
              <a:t>1. Structural Unemployment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4895850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  <a:latin typeface="Helvetica Neue" charset="0"/>
              </a:rPr>
              <a:t>Changes in American economy over time</a:t>
            </a:r>
          </a:p>
          <a:p>
            <a:pPr lvl="1" eaLnBrk="1" hangingPunct="1"/>
            <a:endParaRPr lang="en-US" altLang="en-US" sz="2400" dirty="0">
              <a:latin typeface="Helvetica Neue" charset="0"/>
            </a:endParaRPr>
          </a:p>
          <a:p>
            <a:pPr lvl="1" eaLnBrk="1" hangingPunct="1"/>
            <a:endParaRPr lang="en-US" altLang="en-US" sz="2400" dirty="0">
              <a:latin typeface="Helvetica Neue" charset="0"/>
            </a:endParaRPr>
          </a:p>
          <a:p>
            <a:pPr lvl="1" eaLnBrk="1" hangingPunct="1"/>
            <a:endParaRPr lang="en-US" altLang="en-US" sz="2400" dirty="0">
              <a:latin typeface="Helvetica Neue" charset="0"/>
            </a:endParaRPr>
          </a:p>
          <a:p>
            <a:pPr lvl="1" eaLnBrk="1" hangingPunct="1"/>
            <a:endParaRPr lang="en-US" altLang="en-US" sz="2400" dirty="0">
              <a:latin typeface="Helvetica Neue" charset="0"/>
            </a:endParaRPr>
          </a:p>
          <a:p>
            <a:pPr lvl="1" eaLnBrk="1" hangingPunct="1"/>
            <a:endParaRPr lang="en-US" altLang="en-US" sz="2400" dirty="0">
              <a:latin typeface="Helvetica Neue" charset="0"/>
            </a:endParaRPr>
          </a:p>
          <a:p>
            <a:pPr lvl="1" eaLnBrk="1" hangingPunct="1"/>
            <a:endParaRPr lang="en-US" altLang="en-US" sz="2400" dirty="0">
              <a:latin typeface="Helvetica Neue" charset="0"/>
            </a:endParaRPr>
          </a:p>
          <a:p>
            <a:pPr lvl="1" eaLnBrk="1" hangingPunct="1"/>
            <a:endParaRPr lang="en-US" altLang="en-US" sz="2400" dirty="0">
              <a:latin typeface="Helvetica Neue" charset="0"/>
            </a:endParaRPr>
          </a:p>
          <a:p>
            <a:pPr lvl="1" eaLnBrk="1" hangingPunct="1"/>
            <a:endParaRPr lang="en-US" altLang="en-US" sz="2400" dirty="0">
              <a:latin typeface="Helvetica Neue" charset="0"/>
            </a:endParaRPr>
          </a:p>
          <a:p>
            <a:pPr lvl="1" eaLnBrk="1" hangingPunct="1"/>
            <a:endParaRPr lang="en-US" altLang="en-US" sz="2400" dirty="0">
              <a:latin typeface="Helvetica Neue" charset="0"/>
            </a:endParaRPr>
          </a:p>
          <a:p>
            <a:pPr marL="457200" lvl="1" indent="0" algn="ctr" eaLnBrk="1" hangingPunct="1">
              <a:buNone/>
            </a:pPr>
            <a:endParaRPr lang="en-US" altLang="en-US" sz="2400" b="1" dirty="0">
              <a:solidFill>
                <a:srgbClr val="FF0000"/>
              </a:solidFill>
              <a:latin typeface="Helvetica Neue" charset="0"/>
            </a:endParaRPr>
          </a:p>
        </p:txBody>
      </p:sp>
      <p:pic>
        <p:nvPicPr>
          <p:cNvPr id="12292" name="Picture 5" descr="I:\DirkTextbookN\Jpegs(All)\Macro Ch19-33\ch07\03_PRINECOMA_CH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818265"/>
            <a:ext cx="3692782" cy="217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6" descr="I:\DirkTextbookN\Jpegs(All)\Macro Ch19-33\ch07\08_PRINECOMA_CH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07" y="4063170"/>
            <a:ext cx="3243868" cy="192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18194033"/>
              </p:ext>
            </p:extLst>
          </p:nvPr>
        </p:nvGraphicFramePr>
        <p:xfrm>
          <a:off x="865094" y="685800"/>
          <a:ext cx="7440706" cy="482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ight Arrow 2"/>
          <p:cNvSpPr/>
          <p:nvPr/>
        </p:nvSpPr>
        <p:spPr>
          <a:xfrm>
            <a:off x="4325354" y="4783481"/>
            <a:ext cx="978408" cy="484632"/>
          </a:xfrm>
          <a:prstGeom prst="rightArrow">
            <a:avLst/>
          </a:prstGeom>
          <a:solidFill>
            <a:srgbClr val="1392C8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73C25-E5D4-463F-B724-6AC8D0B1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6A8A7-5109-4035-A6F9-3284B529B11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FB7F-06BF-4548-B934-BF90A060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b="1" dirty="0"/>
              <a:t>Growing and Changing Economies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EDDC7-CBAA-4A10-B91F-095A7EC1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3AF5E6-0365-43B1-B04D-098EBF24D87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 descr="A graph titled, The Evolution of Jobs in the United States with 1800 through 2010 on the x axis and Percentage of workforce from 0 to 100 on the y axis. The graph is broken down into three job categories, Agriculture, Industry and Services. In the 1800's, Agriculture was the highest percentage of the workforce with over 90%; whereas Industry and Services were under 10% combined. Over time, Agriculture has decreased and Industry and Services have increased drastically to now being the majority of the workforce. In 2010, services were over 70%, Industry was 30%, and Agriculture was less than 5% of the workforce. ">
            <a:extLst>
              <a:ext uri="{FF2B5EF4-FFF2-40B4-BE49-F238E27FC236}">
                <a16:creationId xmlns:a16="http://schemas.microsoft.com/office/drawing/2014/main" id="{BCF26D2E-CA12-4862-827F-D2DD08A1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68" y="1746392"/>
            <a:ext cx="8364031" cy="336521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9321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6738</TotalTime>
  <Words>775</Words>
  <Application>Microsoft Macintosh PowerPoint</Application>
  <PresentationFormat>On-screen Show (4:3)</PresentationFormat>
  <Paragraphs>210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Comic Sans MS</vt:lpstr>
      <vt:lpstr>Helvetica Neue</vt:lpstr>
      <vt:lpstr>Symbol</vt:lpstr>
      <vt:lpstr>Times New Roman</vt:lpstr>
      <vt:lpstr>Office Theme</vt:lpstr>
      <vt:lpstr>Chapter 7: Unemployment</vt:lpstr>
      <vt:lpstr>Big Questions</vt:lpstr>
      <vt:lpstr>Measuring Unemployment </vt:lpstr>
      <vt:lpstr>U.S. Unemployment Rate, 1970-2021</vt:lpstr>
      <vt:lpstr>Unemployment</vt:lpstr>
      <vt:lpstr>Structural Unemployment</vt:lpstr>
      <vt:lpstr>Technological Progress </vt:lpstr>
      <vt:lpstr>1. Structural Unemployment</vt:lpstr>
      <vt:lpstr>Growing and Changing Economies</vt:lpstr>
      <vt:lpstr>PowerPoint Presentation</vt:lpstr>
      <vt:lpstr>2. Frictional Unemployment</vt:lpstr>
      <vt:lpstr>3. Cyclical Unemployment </vt:lpstr>
      <vt:lpstr>PowerPoint Presentation</vt:lpstr>
      <vt:lpstr>Natural Rate of Unemployment</vt:lpstr>
      <vt:lpstr>The Natural Rate of Unemployment and Full-Employment Output</vt:lpstr>
      <vt:lpstr>Population Breakdown (December 2021)</vt:lpstr>
      <vt:lpstr>Measuring Unemployment</vt:lpstr>
      <vt:lpstr>Example: “Longhorn Nation”</vt:lpstr>
      <vt:lpstr>Unemployment is Like a Swimming Pool: Demonstration</vt:lpstr>
      <vt:lpstr>Calculating the Unemployment Rate</vt:lpstr>
      <vt:lpstr>Calculating the Unemployment Rate</vt:lpstr>
      <vt:lpstr>Calculating the Unemployment Rate</vt:lpstr>
      <vt:lpstr>U.S. Unemployment Rate &amp; Recessions, 1970-2021</vt:lpstr>
      <vt:lpstr>U.S. Labor Force Participation Rate, 1998-2021</vt:lpstr>
      <vt:lpstr>Trends in U.S. Labor Force Participation Rate, 1950-2020</vt:lpstr>
      <vt:lpstr>Shortcomings of using the Unemployment Rate</vt:lpstr>
      <vt:lpstr>Shortcomings of using the Unemployment Rate</vt:lpstr>
      <vt:lpstr>A Broader Measure of U.S. Labor Market Problems, 1998-2021</vt:lpstr>
      <vt:lpstr>Labor Market Data: Race &amp; Gender</vt:lpstr>
      <vt:lpstr>The Geography of Job Creation &amp; Loss</vt:lpstr>
      <vt:lpstr>Some Practical Advice:  Finish Your Degree!</vt:lpstr>
    </vt:vector>
  </TitlesOfParts>
  <Company>College of the Liberal Arts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14: Consumer Choice</dc:title>
  <dc:creator>Wayne Geerling</dc:creator>
  <cp:lastModifiedBy>Morales, Abdon</cp:lastModifiedBy>
  <cp:revision>194</cp:revision>
  <cp:lastPrinted>2022-10-17T02:10:17Z</cp:lastPrinted>
  <dcterms:created xsi:type="dcterms:W3CDTF">2012-11-19T16:22:26Z</dcterms:created>
  <dcterms:modified xsi:type="dcterms:W3CDTF">2024-01-25T17:36:08Z</dcterms:modified>
</cp:coreProperties>
</file>